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1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5" r:id="rId16"/>
    <p:sldId id="276" r:id="rId17"/>
  </p:sldIdLst>
  <p:sldSz cx="18288000" cy="10287000"/>
  <p:notesSz cx="6858000" cy="9144000"/>
  <p:embeddedFontLst>
    <p:embeddedFont>
      <p:font typeface="Aileron Regular" panose="020B0604020202020204" charset="-18"/>
      <p:regular r:id="rId18"/>
    </p:embeddedFont>
    <p:embeddedFont>
      <p:font typeface="Arimo Bold" panose="020B0604020202020204" charset="0"/>
      <p:regular r:id="rId19"/>
    </p:embeddedFont>
    <p:embeddedFont>
      <p:font typeface="Public Sans" panose="020B0604020202020204" charset="-18"/>
      <p:regular r:id="rId20"/>
    </p:embeddedFont>
    <p:embeddedFont>
      <p:font typeface="Arimo" panose="020B0604020202020204" charset="0"/>
      <p:regular r:id="rId21"/>
    </p:embeddedFont>
    <p:embeddedFont>
      <p:font typeface="Decalotype Bold" panose="020B0604020202020204" charset="-18"/>
      <p:regular r:id="rId22"/>
    </p:embeddedFont>
    <p:embeddedFont>
      <p:font typeface="Amiko Bold" panose="020B0604020202020204" charset="-18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ab Ádám Gábor" initials="JÁG" lastIdx="1" clrIdx="0">
    <p:extLst>
      <p:ext uri="{19B8F6BF-5375-455C-9EA6-DF929625EA0E}">
        <p15:presenceInfo xmlns:p15="http://schemas.microsoft.com/office/powerpoint/2012/main" userId="S-1-5-21-805612828-3152964526-3516100000-86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C6"/>
    <a:srgbClr val="059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22" autoAdjust="0"/>
  </p:normalViewPr>
  <p:slideViewPr>
    <p:cSldViewPr>
      <p:cViewPr varScale="1">
        <p:scale>
          <a:sx n="45" d="100"/>
          <a:sy n="45" d="100"/>
        </p:scale>
        <p:origin x="45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34.png"/><Relationship Id="rId18" Type="http://schemas.openxmlformats.org/officeDocument/2006/relationships/image" Target="../media/image37.png"/><Relationship Id="rId3" Type="http://schemas.openxmlformats.org/officeDocument/2006/relationships/image" Target="../media/image29.png"/><Relationship Id="rId21" Type="http://schemas.openxmlformats.org/officeDocument/2006/relationships/image" Target="../media/image57.svg"/><Relationship Id="rId7" Type="http://schemas.openxmlformats.org/officeDocument/2006/relationships/image" Target="../media/image31.png"/><Relationship Id="rId12" Type="http://schemas.openxmlformats.org/officeDocument/2006/relationships/image" Target="../media/image49.svg"/><Relationship Id="rId17" Type="http://schemas.openxmlformats.org/officeDocument/2006/relationships/image" Target="../media/image36.png"/><Relationship Id="rId2" Type="http://schemas.openxmlformats.org/officeDocument/2006/relationships/image" Target="../media/image1.png"/><Relationship Id="rId16" Type="http://schemas.openxmlformats.org/officeDocument/2006/relationships/image" Target="../media/image53.sv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35.png"/><Relationship Id="rId10" Type="http://schemas.openxmlformats.org/officeDocument/2006/relationships/image" Target="../media/image47.svg"/><Relationship Id="rId19" Type="http://schemas.openxmlformats.org/officeDocument/2006/relationships/image" Target="../media/image55.svg"/><Relationship Id="rId4" Type="http://schemas.openxmlformats.org/officeDocument/2006/relationships/image" Target="../media/image41.svg"/><Relationship Id="rId9" Type="http://schemas.openxmlformats.org/officeDocument/2006/relationships/image" Target="../media/image32.png"/><Relationship Id="rId14" Type="http://schemas.openxmlformats.org/officeDocument/2006/relationships/image" Target="../media/image5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hyperlink" Target="http://www.brenntag.com/hungary/hu/index.jsp" TargetMode="External"/><Relationship Id="rId26" Type="http://schemas.openxmlformats.org/officeDocument/2006/relationships/image" Target="../media/image72.jpeg"/><Relationship Id="rId3" Type="http://schemas.openxmlformats.org/officeDocument/2006/relationships/image" Target="../media/image53.png"/><Relationship Id="rId21" Type="http://schemas.openxmlformats.org/officeDocument/2006/relationships/image" Target="../media/image68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6.jpeg"/><Relationship Id="rId25" Type="http://schemas.openxmlformats.org/officeDocument/2006/relationships/image" Target="../media/image71.png"/><Relationship Id="rId2" Type="http://schemas.openxmlformats.org/officeDocument/2006/relationships/image" Target="../media/image52.jpeg"/><Relationship Id="rId16" Type="http://schemas.openxmlformats.org/officeDocument/2006/relationships/hyperlink" Target="http://www.tunap.com/" TargetMode="External"/><Relationship Id="rId20" Type="http://schemas.openxmlformats.org/officeDocument/2006/relationships/hyperlink" Target="http://www.donauchem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0.png"/><Relationship Id="rId5" Type="http://schemas.openxmlformats.org/officeDocument/2006/relationships/image" Target="../media/image55.png"/><Relationship Id="rId15" Type="http://schemas.openxmlformats.org/officeDocument/2006/relationships/image" Target="../media/image65.jpeg"/><Relationship Id="rId23" Type="http://schemas.openxmlformats.org/officeDocument/2006/relationships/image" Target="../media/image69.jpeg"/><Relationship Id="rId28" Type="http://schemas.openxmlformats.org/officeDocument/2006/relationships/image" Target="../media/image74.png"/><Relationship Id="rId10" Type="http://schemas.openxmlformats.org/officeDocument/2006/relationships/image" Target="../media/image60.png"/><Relationship Id="rId19" Type="http://schemas.openxmlformats.org/officeDocument/2006/relationships/image" Target="../media/image67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jpeg"/><Relationship Id="rId22" Type="http://schemas.openxmlformats.org/officeDocument/2006/relationships/hyperlink" Target="http://web.aimcal.org/ADHESIVES/Sun-Chemical-Corporation-4149" TargetMode="External"/><Relationship Id="rId27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svg"/><Relationship Id="rId10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457" t="17211" r="22142" b="8154"/>
          <a:stretch>
            <a:fillRect/>
          </a:stretch>
        </p:blipFill>
        <p:spPr>
          <a:xfrm>
            <a:off x="7015323" y="2312509"/>
            <a:ext cx="4257354" cy="42072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846537" y="7429500"/>
            <a:ext cx="10594925" cy="701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6"/>
              </a:lnSpc>
            </a:pPr>
            <a:r>
              <a:rPr lang="hu-HU" sz="4268" dirty="0">
                <a:solidFill>
                  <a:srgbClr val="FFFFFF"/>
                </a:solidFill>
                <a:latin typeface="Arimo Bold"/>
              </a:rPr>
              <a:t>GYŐRI SZESZGYÁR ÉS FINOMÍTÓ ZRT.</a:t>
            </a:r>
            <a:endParaRPr lang="en-US" sz="4268" dirty="0">
              <a:solidFill>
                <a:srgbClr val="FFFFFF"/>
              </a:solidFill>
              <a:latin typeface="Arimo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52320" y="8267700"/>
            <a:ext cx="3783357" cy="584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hu-HU" sz="3554" dirty="0">
                <a:solidFill>
                  <a:srgbClr val="FFFFFF">
                    <a:alpha val="83922"/>
                  </a:srgbClr>
                </a:solidFill>
                <a:latin typeface="Arimo"/>
              </a:rPr>
              <a:t>BEMUTATKOZÁS</a:t>
            </a:r>
            <a:endParaRPr lang="en-US" sz="3554" dirty="0">
              <a:solidFill>
                <a:srgbClr val="FFFFFF">
                  <a:alpha val="83922"/>
                </a:srgbClr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457" t="17211" r="22142" b="8154"/>
          <a:stretch>
            <a:fillRect/>
          </a:stretch>
        </p:blipFill>
        <p:spPr>
          <a:xfrm>
            <a:off x="15844166" y="317391"/>
            <a:ext cx="2013754" cy="19900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28859" y="2628900"/>
            <a:ext cx="4776547" cy="67354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96400" y="2552700"/>
            <a:ext cx="4996532" cy="698071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10121" y="685827"/>
            <a:ext cx="7038479" cy="1041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87"/>
              </a:lnSpc>
            </a:pPr>
            <a:r>
              <a:rPr lang="hu-HU" sz="6347" dirty="0">
                <a:solidFill>
                  <a:srgbClr val="FFFFFF"/>
                </a:solidFill>
                <a:latin typeface="Arimo Bold"/>
              </a:rPr>
              <a:t>TANÚSÍTVÁNYOK</a:t>
            </a:r>
            <a:endParaRPr lang="en-US" sz="6347" dirty="0">
              <a:solidFill>
                <a:srgbClr val="FFFFFF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457" t="17211" r="22142" b="8154"/>
          <a:stretch>
            <a:fillRect/>
          </a:stretch>
        </p:blipFill>
        <p:spPr>
          <a:xfrm>
            <a:off x="15844166" y="317391"/>
            <a:ext cx="2013754" cy="19900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10121" y="685827"/>
            <a:ext cx="4893881" cy="1041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87"/>
              </a:lnSpc>
            </a:pPr>
            <a:r>
              <a:rPr lang="hu-HU" sz="6347" dirty="0">
                <a:solidFill>
                  <a:srgbClr val="FFFFFF"/>
                </a:solidFill>
                <a:latin typeface="Arimo Bold"/>
              </a:rPr>
              <a:t>TERMÉKEK</a:t>
            </a:r>
            <a:endParaRPr lang="en-US" sz="6347" dirty="0">
              <a:solidFill>
                <a:srgbClr val="FFFFFF"/>
              </a:solidFill>
              <a:latin typeface="Arimo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271626" y="3513302"/>
            <a:ext cx="6206228" cy="683675"/>
            <a:chOff x="0" y="0"/>
            <a:chExt cx="2568052" cy="2828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68052" cy="282895"/>
            </a:xfrm>
            <a:custGeom>
              <a:avLst/>
              <a:gdLst/>
              <a:ahLst/>
              <a:cxnLst/>
              <a:rect l="l" t="t" r="r" b="b"/>
              <a:pathLst>
                <a:path w="2568052" h="282895">
                  <a:moveTo>
                    <a:pt x="0" y="0"/>
                  </a:moveTo>
                  <a:lnTo>
                    <a:pt x="2568052" y="0"/>
                  </a:lnTo>
                  <a:lnTo>
                    <a:pt x="2568052" y="282895"/>
                  </a:lnTo>
                  <a:lnTo>
                    <a:pt x="0" y="282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58427" y="2829626"/>
            <a:ext cx="6206228" cy="683675"/>
            <a:chOff x="0" y="0"/>
            <a:chExt cx="2568052" cy="2828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68052" cy="282895"/>
            </a:xfrm>
            <a:custGeom>
              <a:avLst/>
              <a:gdLst/>
              <a:ahLst/>
              <a:cxnLst/>
              <a:rect l="l" t="t" r="r" b="b"/>
              <a:pathLst>
                <a:path w="2568052" h="282895">
                  <a:moveTo>
                    <a:pt x="0" y="0"/>
                  </a:moveTo>
                  <a:lnTo>
                    <a:pt x="2568052" y="0"/>
                  </a:lnTo>
                  <a:lnTo>
                    <a:pt x="2568052" y="282895"/>
                  </a:lnTo>
                  <a:lnTo>
                    <a:pt x="0" y="282895"/>
                  </a:lnTo>
                  <a:close/>
                </a:path>
              </a:pathLst>
            </a:custGeom>
            <a:solidFill>
              <a:srgbClr val="0C71C4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49975" y="3474966"/>
            <a:ext cx="6681556" cy="679822"/>
            <a:chOff x="0" y="0"/>
            <a:chExt cx="2780407" cy="2828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80406" cy="282895"/>
            </a:xfrm>
            <a:custGeom>
              <a:avLst/>
              <a:gdLst/>
              <a:ahLst/>
              <a:cxnLst/>
              <a:rect l="l" t="t" r="r" b="b"/>
              <a:pathLst>
                <a:path w="2780406" h="282895">
                  <a:moveTo>
                    <a:pt x="0" y="0"/>
                  </a:moveTo>
                  <a:lnTo>
                    <a:pt x="2780406" y="0"/>
                  </a:lnTo>
                  <a:lnTo>
                    <a:pt x="2780406" y="282895"/>
                  </a:lnTo>
                  <a:lnTo>
                    <a:pt x="0" y="282895"/>
                  </a:lnTo>
                  <a:close/>
                </a:path>
              </a:pathLst>
            </a:custGeom>
            <a:solidFill>
              <a:srgbClr val="0C71C4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58427" y="4665287"/>
            <a:ext cx="6206228" cy="944381"/>
            <a:chOff x="0" y="0"/>
            <a:chExt cx="2568052" cy="39077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68052" cy="390772"/>
            </a:xfrm>
            <a:custGeom>
              <a:avLst/>
              <a:gdLst/>
              <a:ahLst/>
              <a:cxnLst/>
              <a:rect l="l" t="t" r="r" b="b"/>
              <a:pathLst>
                <a:path w="2568052" h="390772">
                  <a:moveTo>
                    <a:pt x="0" y="0"/>
                  </a:moveTo>
                  <a:lnTo>
                    <a:pt x="2568052" y="0"/>
                  </a:lnTo>
                  <a:lnTo>
                    <a:pt x="2568052" y="390772"/>
                  </a:lnTo>
                  <a:lnTo>
                    <a:pt x="0" y="390772"/>
                  </a:lnTo>
                  <a:close/>
                </a:path>
              </a:pathLst>
            </a:custGeom>
            <a:solidFill>
              <a:srgbClr val="0C71C4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349975" y="5405855"/>
            <a:ext cx="6681556" cy="939058"/>
            <a:chOff x="0" y="0"/>
            <a:chExt cx="2780407" cy="3907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406" cy="390772"/>
            </a:xfrm>
            <a:custGeom>
              <a:avLst/>
              <a:gdLst/>
              <a:ahLst/>
              <a:cxnLst/>
              <a:rect l="l" t="t" r="r" b="b"/>
              <a:pathLst>
                <a:path w="2780406" h="390772">
                  <a:moveTo>
                    <a:pt x="0" y="0"/>
                  </a:moveTo>
                  <a:lnTo>
                    <a:pt x="2780406" y="0"/>
                  </a:lnTo>
                  <a:lnTo>
                    <a:pt x="2780406" y="390772"/>
                  </a:lnTo>
                  <a:lnTo>
                    <a:pt x="0" y="390772"/>
                  </a:lnTo>
                  <a:close/>
                </a:path>
              </a:pathLst>
            </a:custGeom>
            <a:solidFill>
              <a:srgbClr val="0C71C4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58427" y="6788097"/>
            <a:ext cx="6206228" cy="944381"/>
            <a:chOff x="0" y="0"/>
            <a:chExt cx="2568052" cy="3907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568052" cy="390772"/>
            </a:xfrm>
            <a:custGeom>
              <a:avLst/>
              <a:gdLst/>
              <a:ahLst/>
              <a:cxnLst/>
              <a:rect l="l" t="t" r="r" b="b"/>
              <a:pathLst>
                <a:path w="2568052" h="390772">
                  <a:moveTo>
                    <a:pt x="0" y="0"/>
                  </a:moveTo>
                  <a:lnTo>
                    <a:pt x="2568052" y="0"/>
                  </a:lnTo>
                  <a:lnTo>
                    <a:pt x="2568052" y="390772"/>
                  </a:lnTo>
                  <a:lnTo>
                    <a:pt x="0" y="390772"/>
                  </a:lnTo>
                  <a:close/>
                </a:path>
              </a:pathLst>
            </a:custGeom>
            <a:solidFill>
              <a:srgbClr val="0C71C4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271626" y="7732478"/>
            <a:ext cx="6206228" cy="683675"/>
            <a:chOff x="0" y="0"/>
            <a:chExt cx="2568052" cy="2828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568052" cy="282895"/>
            </a:xfrm>
            <a:custGeom>
              <a:avLst/>
              <a:gdLst/>
              <a:ahLst/>
              <a:cxnLst/>
              <a:rect l="l" t="t" r="r" b="b"/>
              <a:pathLst>
                <a:path w="2568052" h="282895">
                  <a:moveTo>
                    <a:pt x="0" y="0"/>
                  </a:moveTo>
                  <a:lnTo>
                    <a:pt x="2568052" y="0"/>
                  </a:lnTo>
                  <a:lnTo>
                    <a:pt x="2568052" y="282895"/>
                  </a:lnTo>
                  <a:lnTo>
                    <a:pt x="0" y="282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860282" y="4154788"/>
            <a:ext cx="6171249" cy="679822"/>
            <a:chOff x="0" y="0"/>
            <a:chExt cx="2568052" cy="28289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568052" cy="282895"/>
            </a:xfrm>
            <a:custGeom>
              <a:avLst/>
              <a:gdLst/>
              <a:ahLst/>
              <a:cxnLst/>
              <a:rect l="l" t="t" r="r" b="b"/>
              <a:pathLst>
                <a:path w="2568052" h="282895">
                  <a:moveTo>
                    <a:pt x="0" y="0"/>
                  </a:moveTo>
                  <a:lnTo>
                    <a:pt x="2568052" y="0"/>
                  </a:lnTo>
                  <a:lnTo>
                    <a:pt x="2568052" y="282895"/>
                  </a:lnTo>
                  <a:lnTo>
                    <a:pt x="0" y="282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271626" y="5609667"/>
            <a:ext cx="6206228" cy="683675"/>
            <a:chOff x="0" y="0"/>
            <a:chExt cx="2568052" cy="28289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68052" cy="282895"/>
            </a:xfrm>
            <a:custGeom>
              <a:avLst/>
              <a:gdLst/>
              <a:ahLst/>
              <a:cxnLst/>
              <a:rect l="l" t="t" r="r" b="b"/>
              <a:pathLst>
                <a:path w="2568052" h="282895">
                  <a:moveTo>
                    <a:pt x="0" y="0"/>
                  </a:moveTo>
                  <a:lnTo>
                    <a:pt x="2568052" y="0"/>
                  </a:lnTo>
                  <a:lnTo>
                    <a:pt x="2568052" y="282895"/>
                  </a:lnTo>
                  <a:lnTo>
                    <a:pt x="0" y="282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860282" y="6344913"/>
            <a:ext cx="6171249" cy="679822"/>
            <a:chOff x="0" y="0"/>
            <a:chExt cx="2568052" cy="28289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568052" cy="282895"/>
            </a:xfrm>
            <a:custGeom>
              <a:avLst/>
              <a:gdLst/>
              <a:ahLst/>
              <a:cxnLst/>
              <a:rect l="l" t="t" r="r" b="b"/>
              <a:pathLst>
                <a:path w="2568052" h="282895">
                  <a:moveTo>
                    <a:pt x="0" y="0"/>
                  </a:moveTo>
                  <a:lnTo>
                    <a:pt x="2568052" y="0"/>
                  </a:lnTo>
                  <a:lnTo>
                    <a:pt x="2568052" y="282895"/>
                  </a:lnTo>
                  <a:lnTo>
                    <a:pt x="0" y="282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349975" y="7547455"/>
            <a:ext cx="6681556" cy="939058"/>
            <a:chOff x="0" y="0"/>
            <a:chExt cx="2780407" cy="39077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780406" cy="390772"/>
            </a:xfrm>
            <a:custGeom>
              <a:avLst/>
              <a:gdLst/>
              <a:ahLst/>
              <a:cxnLst/>
              <a:rect l="l" t="t" r="r" b="b"/>
              <a:pathLst>
                <a:path w="2780406" h="390772">
                  <a:moveTo>
                    <a:pt x="0" y="0"/>
                  </a:moveTo>
                  <a:lnTo>
                    <a:pt x="2780406" y="0"/>
                  </a:lnTo>
                  <a:lnTo>
                    <a:pt x="2780406" y="390772"/>
                  </a:lnTo>
                  <a:lnTo>
                    <a:pt x="0" y="390772"/>
                  </a:lnTo>
                  <a:close/>
                </a:path>
              </a:pathLst>
            </a:custGeom>
            <a:solidFill>
              <a:srgbClr val="0C71C4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860282" y="8486514"/>
            <a:ext cx="6171249" cy="748522"/>
            <a:chOff x="0" y="0"/>
            <a:chExt cx="2568052" cy="31148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568052" cy="311484"/>
            </a:xfrm>
            <a:custGeom>
              <a:avLst/>
              <a:gdLst/>
              <a:ahLst/>
              <a:cxnLst/>
              <a:rect l="l" t="t" r="r" b="b"/>
              <a:pathLst>
                <a:path w="2568052" h="311484">
                  <a:moveTo>
                    <a:pt x="0" y="0"/>
                  </a:moveTo>
                  <a:lnTo>
                    <a:pt x="2568052" y="0"/>
                  </a:lnTo>
                  <a:lnTo>
                    <a:pt x="2568052" y="311484"/>
                  </a:lnTo>
                  <a:lnTo>
                    <a:pt x="0" y="3114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04420" y="2829626"/>
            <a:ext cx="778932" cy="77893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04420" y="4659479"/>
            <a:ext cx="778932" cy="77893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04420" y="6788097"/>
            <a:ext cx="778932" cy="77893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285272" y="3474966"/>
            <a:ext cx="775268" cy="77526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9285272" y="5677614"/>
            <a:ext cx="775268" cy="775268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9285272" y="7547455"/>
            <a:ext cx="775268" cy="775268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6459281" y="3105183"/>
            <a:ext cx="1236308" cy="1155386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585586" y="6109849"/>
            <a:ext cx="1230493" cy="1149951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6101924" y="5017705"/>
            <a:ext cx="1951021" cy="1312505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10570153" y="7601012"/>
            <a:ext cx="6461378" cy="810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41"/>
              </a:lnSpc>
              <a:spcBef>
                <a:spcPct val="0"/>
              </a:spcBef>
            </a:pPr>
            <a:r>
              <a:rPr lang="en-US" sz="2386" dirty="0">
                <a:solidFill>
                  <a:srgbClr val="FFFFFF"/>
                </a:solidFill>
                <a:latin typeface="Arimo Bold"/>
              </a:rPr>
              <a:t>ETANOL 99% - </a:t>
            </a:r>
            <a:r>
              <a:rPr lang="en-US" sz="2386" cap="all" dirty="0" err="1">
                <a:solidFill>
                  <a:srgbClr val="FFFFFF"/>
                </a:solidFill>
                <a:latin typeface="Arimo Bold"/>
              </a:rPr>
              <a:t>hozzáadott</a:t>
            </a:r>
            <a:r>
              <a:rPr lang="en-US" sz="2386" cap="all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386" cap="all" dirty="0" err="1">
                <a:solidFill>
                  <a:srgbClr val="FFFFFF"/>
                </a:solidFill>
                <a:latin typeface="Arimo Bold"/>
              </a:rPr>
              <a:t>denaturálószerekkel</a:t>
            </a:r>
            <a:endParaRPr lang="en-US" sz="2386" cap="all" dirty="0">
              <a:solidFill>
                <a:srgbClr val="FFFFFF"/>
              </a:solidFill>
              <a:latin typeface="Arimo Bold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6283697" y="7661451"/>
            <a:ext cx="1587475" cy="1573585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1758426" y="2901435"/>
            <a:ext cx="4425779" cy="433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6"/>
              </a:lnSpc>
            </a:pPr>
            <a:r>
              <a:rPr lang="en-US" sz="2669" dirty="0">
                <a:solidFill>
                  <a:srgbClr val="FFFFFF"/>
                </a:solidFill>
                <a:latin typeface="Arimo Bold"/>
              </a:rPr>
              <a:t>ETANOL 96% NEUTRAL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434639" y="3533527"/>
            <a:ext cx="4946318" cy="445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3"/>
              </a:lnSpc>
            </a:pPr>
            <a:r>
              <a:rPr lang="fr-FR" sz="2731" dirty="0">
                <a:solidFill>
                  <a:srgbClr val="FFFFFF"/>
                </a:solidFill>
                <a:latin typeface="Arimo Bold"/>
              </a:rPr>
              <a:t>ETANOL 96% PH. EUR. USP</a:t>
            </a:r>
            <a:endParaRPr lang="en-US" sz="2731" dirty="0">
              <a:solidFill>
                <a:srgbClr val="FFFFFF"/>
              </a:solidFill>
              <a:latin typeface="Arimo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956773" y="4675595"/>
            <a:ext cx="4502508" cy="857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3"/>
              </a:lnSpc>
            </a:pPr>
            <a:r>
              <a:rPr lang="en-US" sz="2466" dirty="0">
                <a:solidFill>
                  <a:srgbClr val="FFFFFF"/>
                </a:solidFill>
                <a:latin typeface="Arimo Bold"/>
              </a:rPr>
              <a:t>ETANOL 96% </a:t>
            </a:r>
            <a:r>
              <a:rPr lang="hu-HU" sz="2466" dirty="0">
                <a:solidFill>
                  <a:srgbClr val="FFFFFF"/>
                </a:solidFill>
                <a:latin typeface="Arimo Bold"/>
              </a:rPr>
              <a:t>HOZZÁADOTT VEGYSZEREKKEL</a:t>
            </a:r>
            <a:endParaRPr lang="en-US" sz="2466" dirty="0">
              <a:solidFill>
                <a:srgbClr val="FFFFFF"/>
              </a:solidFill>
              <a:latin typeface="Arimo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0570153" y="5624511"/>
            <a:ext cx="6193581" cy="445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>
              <a:lnSpc>
                <a:spcPts val="3823"/>
              </a:lnSpc>
              <a:spcBef>
                <a:spcPct val="0"/>
              </a:spcBef>
            </a:pPr>
            <a:r>
              <a:rPr lang="fr-FR" sz="2731" dirty="0">
                <a:solidFill>
                  <a:srgbClr val="FFFFFF"/>
                </a:solidFill>
                <a:latin typeface="Arimo Bold"/>
              </a:rPr>
              <a:t>ETANOL 9</a:t>
            </a:r>
            <a:r>
              <a:rPr lang="hu-HU" sz="2731" dirty="0">
                <a:solidFill>
                  <a:srgbClr val="FFFFFF"/>
                </a:solidFill>
                <a:latin typeface="Arimo Bold"/>
              </a:rPr>
              <a:t>9</a:t>
            </a:r>
            <a:r>
              <a:rPr lang="fr-FR" sz="2731" dirty="0">
                <a:solidFill>
                  <a:srgbClr val="FFFFFF"/>
                </a:solidFill>
                <a:latin typeface="Arimo Bold"/>
              </a:rPr>
              <a:t>% </a:t>
            </a:r>
            <a:r>
              <a:rPr lang="en-US" sz="2731" dirty="0">
                <a:solidFill>
                  <a:srgbClr val="FFFFFF"/>
                </a:solidFill>
                <a:latin typeface="Arimo Bold"/>
              </a:rPr>
              <a:t>- NEUTRÁLIS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956772" y="7022138"/>
            <a:ext cx="6282958" cy="418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536"/>
              </a:lnSpc>
              <a:spcBef>
                <a:spcPct val="0"/>
              </a:spcBef>
            </a:pPr>
            <a:r>
              <a:rPr lang="da-DK" sz="2800" dirty="0">
                <a:solidFill>
                  <a:srgbClr val="FFFFFF"/>
                </a:solidFill>
                <a:latin typeface="Arimo Bold"/>
              </a:rPr>
              <a:t>ETANOL 99% - PH. EUR. USP</a:t>
            </a:r>
            <a:endParaRPr lang="en-US" sz="2800" dirty="0">
              <a:solidFill>
                <a:srgbClr val="FFFFFF"/>
              </a:solidFill>
              <a:latin typeface="Arimo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2529903" y="3501056"/>
            <a:ext cx="299195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8"/>
              </a:lnSpc>
            </a:pPr>
            <a:r>
              <a:rPr lang="hu-HU" sz="2400" dirty="0">
                <a:solidFill>
                  <a:srgbClr val="38B6FF"/>
                </a:solidFill>
                <a:latin typeface="Arimo Bold"/>
              </a:rPr>
              <a:t>Kozmetikai ipar</a:t>
            </a:r>
          </a:p>
          <a:p>
            <a:pPr>
              <a:lnSpc>
                <a:spcPts val="2798"/>
              </a:lnSpc>
            </a:pPr>
            <a:r>
              <a:rPr lang="hu-HU" sz="2400" dirty="0">
                <a:solidFill>
                  <a:srgbClr val="38B6FF"/>
                </a:solidFill>
                <a:latin typeface="Arimo Bold"/>
              </a:rPr>
              <a:t>Élelmiszeripar</a:t>
            </a:r>
            <a:endParaRPr lang="en-US" sz="2400" dirty="0">
              <a:solidFill>
                <a:srgbClr val="38B6FF"/>
              </a:solidFill>
              <a:latin typeface="Arimo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1031001" y="4306566"/>
            <a:ext cx="312972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99"/>
              </a:lnSpc>
              <a:spcBef>
                <a:spcPct val="0"/>
              </a:spcBef>
            </a:pPr>
            <a:r>
              <a:rPr lang="hu-HU" sz="2400" dirty="0">
                <a:solidFill>
                  <a:srgbClr val="38B6FF"/>
                </a:solidFill>
                <a:latin typeface="Arimo Bold"/>
              </a:rPr>
              <a:t>Gyógyszeripar</a:t>
            </a:r>
            <a:endParaRPr lang="en-US" sz="2400" dirty="0">
              <a:solidFill>
                <a:srgbClr val="38B6FF"/>
              </a:solidFill>
              <a:latin typeface="Arimo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2515693" y="5754731"/>
            <a:ext cx="274344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99"/>
              </a:lnSpc>
              <a:spcBef>
                <a:spcPct val="0"/>
              </a:spcBef>
            </a:pPr>
            <a:r>
              <a:rPr lang="hu-HU" sz="2400" dirty="0">
                <a:solidFill>
                  <a:srgbClr val="38B6FF"/>
                </a:solidFill>
                <a:latin typeface="Arimo Bold"/>
              </a:rPr>
              <a:t>Vegyipar</a:t>
            </a:r>
            <a:endParaRPr lang="en-US" sz="2400" dirty="0">
              <a:solidFill>
                <a:srgbClr val="38B6FF"/>
              </a:solidFill>
              <a:latin typeface="Arimo Bold"/>
            </a:endParaRPr>
          </a:p>
        </p:txBody>
      </p:sp>
      <p:pic>
        <p:nvPicPr>
          <p:cNvPr id="47" name="Picture 4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5491490" y="3609727"/>
            <a:ext cx="1324589" cy="1312999"/>
          </a:xfrm>
          <a:prstGeom prst="rect">
            <a:avLst/>
          </a:prstGeom>
        </p:spPr>
      </p:pic>
      <p:sp>
        <p:nvSpPr>
          <p:cNvPr id="48" name="TextBox 48"/>
          <p:cNvSpPr txBox="1"/>
          <p:nvPr/>
        </p:nvSpPr>
        <p:spPr>
          <a:xfrm>
            <a:off x="10744200" y="6509658"/>
            <a:ext cx="274344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99"/>
              </a:lnSpc>
              <a:spcBef>
                <a:spcPct val="0"/>
              </a:spcBef>
            </a:pPr>
            <a:r>
              <a:rPr lang="hu-HU" sz="2400" dirty="0">
                <a:solidFill>
                  <a:srgbClr val="38B6FF"/>
                </a:solidFill>
                <a:latin typeface="Arimo Bold"/>
              </a:rPr>
              <a:t>Kozmetikai ipar</a:t>
            </a:r>
            <a:endParaRPr lang="en-US" sz="2400" dirty="0">
              <a:solidFill>
                <a:srgbClr val="38B6FF"/>
              </a:solidFill>
              <a:latin typeface="Arimo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416838" y="7868162"/>
            <a:ext cx="312972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99"/>
              </a:lnSpc>
              <a:spcBef>
                <a:spcPct val="0"/>
              </a:spcBef>
            </a:pPr>
            <a:r>
              <a:rPr lang="hu-HU" sz="2400" dirty="0">
                <a:solidFill>
                  <a:srgbClr val="38B6FF"/>
                </a:solidFill>
                <a:latin typeface="Arimo Bold"/>
              </a:rPr>
              <a:t>Gyógyszeripar</a:t>
            </a:r>
            <a:endParaRPr lang="en-US" sz="2400" dirty="0">
              <a:solidFill>
                <a:srgbClr val="38B6FF"/>
              </a:solidFill>
              <a:latin typeface="Arimo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0987829" y="8536906"/>
            <a:ext cx="299195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8"/>
              </a:lnSpc>
            </a:pPr>
            <a:r>
              <a:rPr lang="hu-HU" sz="2400" dirty="0">
                <a:solidFill>
                  <a:srgbClr val="38B6FF"/>
                </a:solidFill>
                <a:latin typeface="Arimo Bold"/>
              </a:rPr>
              <a:t>Kozmetikai ipar</a:t>
            </a:r>
          </a:p>
          <a:p>
            <a:pPr>
              <a:lnSpc>
                <a:spcPts val="2798"/>
              </a:lnSpc>
            </a:pPr>
            <a:r>
              <a:rPr lang="hu-HU" sz="2400" dirty="0">
                <a:solidFill>
                  <a:srgbClr val="38B6FF"/>
                </a:solidFill>
                <a:latin typeface="Arimo Bold"/>
              </a:rPr>
              <a:t>Vegyipar</a:t>
            </a:r>
            <a:endParaRPr lang="en-US" sz="2400" dirty="0">
              <a:solidFill>
                <a:srgbClr val="38B6FF"/>
              </a:solidFill>
              <a:latin typeface="Arimo Bold"/>
            </a:endParaRPr>
          </a:p>
        </p:txBody>
      </p:sp>
      <p:pic>
        <p:nvPicPr>
          <p:cNvPr id="51" name="Picture 5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4260997" y="8416153"/>
            <a:ext cx="1324589" cy="1312999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737384" y="8016985"/>
            <a:ext cx="1951021" cy="13125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457" t="17211" r="22142" b="8154"/>
          <a:stretch>
            <a:fillRect/>
          </a:stretch>
        </p:blipFill>
        <p:spPr>
          <a:xfrm>
            <a:off x="15844166" y="317391"/>
            <a:ext cx="2013754" cy="199006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634257" y="3853776"/>
            <a:ext cx="746649" cy="746667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38690" y="3853776"/>
            <a:ext cx="746649" cy="74666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487434" y="3853776"/>
            <a:ext cx="746649" cy="746667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9" name="AutoShape 9"/>
          <p:cNvSpPr/>
          <p:nvPr/>
        </p:nvSpPr>
        <p:spPr>
          <a:xfrm>
            <a:off x="5007581" y="3037458"/>
            <a:ext cx="7853177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0" name="AutoShape 10"/>
          <p:cNvSpPr/>
          <p:nvPr/>
        </p:nvSpPr>
        <p:spPr>
          <a:xfrm rot="5400000">
            <a:off x="8380992" y="3468481"/>
            <a:ext cx="816319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1" name="AutoShape 11"/>
          <p:cNvSpPr/>
          <p:nvPr/>
        </p:nvSpPr>
        <p:spPr>
          <a:xfrm rot="5400000">
            <a:off x="12429735" y="3445617"/>
            <a:ext cx="816319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2" name="AutoShape 12"/>
          <p:cNvSpPr/>
          <p:nvPr/>
        </p:nvSpPr>
        <p:spPr>
          <a:xfrm rot="5400000">
            <a:off x="4599422" y="3422753"/>
            <a:ext cx="816319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3488537" y="6918486"/>
            <a:ext cx="2883823" cy="2883811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99" r="-24999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10121" y="685827"/>
            <a:ext cx="6809877" cy="1041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87"/>
              </a:lnSpc>
            </a:pPr>
            <a:r>
              <a:rPr lang="hu-HU" sz="6347" dirty="0">
                <a:solidFill>
                  <a:srgbClr val="FFFFFF"/>
                </a:solidFill>
                <a:latin typeface="Arimo Bold"/>
              </a:rPr>
              <a:t>MELLÉKTERMÉK</a:t>
            </a:r>
            <a:endParaRPr lang="en-US" sz="6347" dirty="0">
              <a:solidFill>
                <a:srgbClr val="FFFFFF"/>
              </a:solidFill>
              <a:latin typeface="Arimo Bo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140565" y="5098366"/>
            <a:ext cx="3688305" cy="2329410"/>
            <a:chOff x="0" y="19051"/>
            <a:chExt cx="4917741" cy="3105879"/>
          </a:xfrm>
        </p:grpSpPr>
        <p:sp>
          <p:nvSpPr>
            <p:cNvPr id="18" name="TextBox 18"/>
            <p:cNvSpPr txBox="1"/>
            <p:nvPr/>
          </p:nvSpPr>
          <p:spPr>
            <a:xfrm>
              <a:off x="0" y="19051"/>
              <a:ext cx="4917741" cy="2051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10"/>
                </a:lnSpc>
              </a:pPr>
              <a:r>
                <a:rPr lang="hu-HU" sz="3646" dirty="0">
                  <a:solidFill>
                    <a:srgbClr val="FFFFFF"/>
                  </a:solidFill>
                  <a:latin typeface="Decalotype Bold"/>
                </a:rPr>
                <a:t>TÁPANYAGBAN GAZDAG SZERVESTRÁGYA</a:t>
              </a:r>
              <a:endParaRPr lang="en-US" sz="3646" dirty="0">
                <a:solidFill>
                  <a:srgbClr val="FFFFFF"/>
                </a:solidFill>
                <a:latin typeface="Decalotype Bold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2549176"/>
              <a:ext cx="4917741" cy="575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275308" y="5098365"/>
            <a:ext cx="3275700" cy="1819612"/>
            <a:chOff x="0" y="19049"/>
            <a:chExt cx="4367599" cy="2426150"/>
          </a:xfrm>
        </p:grpSpPr>
        <p:sp>
          <p:nvSpPr>
            <p:cNvPr id="21" name="TextBox 21"/>
            <p:cNvSpPr txBox="1"/>
            <p:nvPr/>
          </p:nvSpPr>
          <p:spPr>
            <a:xfrm>
              <a:off x="0" y="19049"/>
              <a:ext cx="4367599" cy="1367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10"/>
                </a:lnSpc>
              </a:pPr>
              <a:r>
                <a:rPr lang="hu-HU" sz="3646" dirty="0">
                  <a:solidFill>
                    <a:srgbClr val="FFFFFF"/>
                  </a:solidFill>
                  <a:latin typeface="Decalotype Bold"/>
                </a:rPr>
                <a:t>BIOGÁZÜZEM ALAPANYAG</a:t>
              </a:r>
              <a:endParaRPr lang="en-US" sz="3646" dirty="0">
                <a:solidFill>
                  <a:srgbClr val="FFFFFF"/>
                </a:solidFill>
                <a:latin typeface="Decalotype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870123"/>
              <a:ext cx="4367599" cy="575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312652" y="5098366"/>
            <a:ext cx="3004759" cy="1820120"/>
            <a:chOff x="0" y="19051"/>
            <a:chExt cx="4006345" cy="2426826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9051"/>
              <a:ext cx="4006345" cy="1367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10"/>
                </a:lnSpc>
              </a:pPr>
              <a:r>
                <a:rPr lang="hu-HU" sz="3646" dirty="0">
                  <a:solidFill>
                    <a:srgbClr val="FFFFFF"/>
                  </a:solidFill>
                  <a:latin typeface="Decalotype Bold"/>
                </a:rPr>
                <a:t>ÁLLATI TAKARMÁNY</a:t>
              </a:r>
              <a:endParaRPr lang="en-US" sz="3646" dirty="0">
                <a:solidFill>
                  <a:srgbClr val="FFFFFF"/>
                </a:solidFill>
                <a:latin typeface="Decalotype Bold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870123"/>
              <a:ext cx="4006345" cy="575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6254845" y="2164296"/>
            <a:ext cx="5114340" cy="64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79"/>
              </a:lnSpc>
              <a:spcBef>
                <a:spcPct val="0"/>
              </a:spcBef>
            </a:pPr>
            <a:r>
              <a:rPr lang="hu-HU" sz="4566" dirty="0">
                <a:solidFill>
                  <a:srgbClr val="FFFFFF"/>
                </a:solidFill>
                <a:latin typeface="Decalotype Bold"/>
              </a:rPr>
              <a:t>VINASZ FELHASZNÁLÁS</a:t>
            </a:r>
            <a:endParaRPr lang="en-US" sz="4566" dirty="0">
              <a:solidFill>
                <a:srgbClr val="FFFFFF"/>
              </a:solidFill>
              <a:latin typeface="Decalotype Bold"/>
            </a:endParaRPr>
          </a:p>
        </p:txBody>
      </p: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7492258" y="6917977"/>
            <a:ext cx="2883823" cy="2883811"/>
            <a:chOff x="0" y="0"/>
            <a:chExt cx="6350000" cy="63499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06" r="-24906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11418847" y="6917977"/>
            <a:ext cx="2883823" cy="2883811"/>
            <a:chOff x="0" y="0"/>
            <a:chExt cx="6350000" cy="634997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5036" r="-22746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457" t="17211" r="22142" b="8154"/>
          <a:stretch>
            <a:fillRect/>
          </a:stretch>
        </p:blipFill>
        <p:spPr>
          <a:xfrm>
            <a:off x="15844166" y="317391"/>
            <a:ext cx="2013754" cy="1990063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810121" y="685827"/>
            <a:ext cx="11706064" cy="1041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87"/>
              </a:lnSpc>
            </a:pPr>
            <a:r>
              <a:rPr lang="hu-HU" sz="6347" dirty="0">
                <a:solidFill>
                  <a:srgbClr val="FFFFFF"/>
                </a:solidFill>
                <a:latin typeface="Arimo Bold"/>
              </a:rPr>
              <a:t>PALACKOZOTT TERMÉKEK</a:t>
            </a:r>
            <a:endParaRPr lang="en-US" sz="6347" dirty="0">
              <a:solidFill>
                <a:srgbClr val="FFFFFF"/>
              </a:solidFill>
              <a:latin typeface="Arimo Bold"/>
            </a:endParaRP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B838541F-AAC6-3B44-3B62-53D2A49817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9" t="12222" r="29260" b="6667"/>
          <a:stretch/>
        </p:blipFill>
        <p:spPr>
          <a:xfrm>
            <a:off x="5883480" y="2631316"/>
            <a:ext cx="3044792" cy="5953638"/>
          </a:xfrm>
          <a:prstGeom prst="rect">
            <a:avLst/>
          </a:prstGeom>
        </p:spPr>
      </p:pic>
      <p:pic>
        <p:nvPicPr>
          <p:cNvPr id="54" name="Kép 53">
            <a:extLst>
              <a:ext uri="{FF2B5EF4-FFF2-40B4-BE49-F238E27FC236}">
                <a16:creationId xmlns:a16="http://schemas.microsoft.com/office/drawing/2014/main" id="{B281FABC-12A9-9776-9368-849A79A3FE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12222" r="30000" b="8519"/>
          <a:stretch/>
        </p:blipFill>
        <p:spPr>
          <a:xfrm>
            <a:off x="3251359" y="3820059"/>
            <a:ext cx="2614149" cy="4907262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5A884F7E-A0C2-E862-5F43-655F872254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8" t="15185" r="36902" b="4074"/>
          <a:stretch/>
        </p:blipFill>
        <p:spPr>
          <a:xfrm>
            <a:off x="4963954" y="4762500"/>
            <a:ext cx="1587355" cy="4360858"/>
          </a:xfrm>
          <a:prstGeom prst="rect">
            <a:avLst/>
          </a:prstGeom>
        </p:spPr>
      </p:pic>
      <p:pic>
        <p:nvPicPr>
          <p:cNvPr id="56" name="Kép 55">
            <a:extLst>
              <a:ext uri="{FF2B5EF4-FFF2-40B4-BE49-F238E27FC236}">
                <a16:creationId xmlns:a16="http://schemas.microsoft.com/office/drawing/2014/main" id="{5294E5BE-EE9B-D287-0D0A-622F252FEF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t="12963" r="20290" b="7778"/>
          <a:stretch/>
        </p:blipFill>
        <p:spPr>
          <a:xfrm>
            <a:off x="8818370" y="3820055"/>
            <a:ext cx="3444615" cy="4907263"/>
          </a:xfrm>
          <a:prstGeom prst="rect">
            <a:avLst/>
          </a:prstGeom>
        </p:spPr>
      </p:pic>
      <p:pic>
        <p:nvPicPr>
          <p:cNvPr id="58" name="Kép 57">
            <a:extLst>
              <a:ext uri="{FF2B5EF4-FFF2-40B4-BE49-F238E27FC236}">
                <a16:creationId xmlns:a16="http://schemas.microsoft.com/office/drawing/2014/main" id="{DECC17B8-ED2C-CC56-962A-DE2E6A2CA5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11793" r="28604" b="6667"/>
          <a:stretch/>
        </p:blipFill>
        <p:spPr>
          <a:xfrm>
            <a:off x="12192668" y="3820054"/>
            <a:ext cx="2580461" cy="4907263"/>
          </a:xfrm>
          <a:prstGeom prst="rect">
            <a:avLst/>
          </a:prstGeom>
        </p:spPr>
      </p:pic>
      <p:pic>
        <p:nvPicPr>
          <p:cNvPr id="60" name="Kép 59">
            <a:extLst>
              <a:ext uri="{FF2B5EF4-FFF2-40B4-BE49-F238E27FC236}">
                <a16:creationId xmlns:a16="http://schemas.microsoft.com/office/drawing/2014/main" id="{CE890B9F-4258-F282-DFBE-C6D480242E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9" t="11759" r="37240" b="6397"/>
          <a:stretch/>
        </p:blipFill>
        <p:spPr>
          <a:xfrm>
            <a:off x="8165375" y="5716758"/>
            <a:ext cx="1320701" cy="4077332"/>
          </a:xfrm>
          <a:prstGeom prst="rect">
            <a:avLst/>
          </a:prstGeom>
        </p:spPr>
      </p:pic>
      <p:pic>
        <p:nvPicPr>
          <p:cNvPr id="62" name="Kép 61">
            <a:extLst>
              <a:ext uri="{FF2B5EF4-FFF2-40B4-BE49-F238E27FC236}">
                <a16:creationId xmlns:a16="http://schemas.microsoft.com/office/drawing/2014/main" id="{198D166E-2C05-5DB3-4C2F-7C47406FD9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7" t="12963" r="35030" b="6667"/>
          <a:stretch/>
        </p:blipFill>
        <p:spPr>
          <a:xfrm>
            <a:off x="10820400" y="4762500"/>
            <a:ext cx="1695785" cy="43608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457" t="17211" r="22142" b="8154"/>
          <a:stretch>
            <a:fillRect/>
          </a:stretch>
        </p:blipFill>
        <p:spPr>
          <a:xfrm>
            <a:off x="15844166" y="317391"/>
            <a:ext cx="2013754" cy="199006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05226" y="3971607"/>
            <a:ext cx="501069" cy="501081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" name="AutoShape 5"/>
          <p:cNvSpPr/>
          <p:nvPr/>
        </p:nvSpPr>
        <p:spPr>
          <a:xfrm>
            <a:off x="10355761" y="3185415"/>
            <a:ext cx="3646949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" name="AutoShape 6"/>
          <p:cNvSpPr/>
          <p:nvPr/>
        </p:nvSpPr>
        <p:spPr>
          <a:xfrm rot="5400000">
            <a:off x="13589449" y="3602270"/>
            <a:ext cx="782508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7" name="AutoShape 7"/>
          <p:cNvSpPr/>
          <p:nvPr/>
        </p:nvSpPr>
        <p:spPr>
          <a:xfrm rot="5400000">
            <a:off x="9964507" y="3558437"/>
            <a:ext cx="782508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869209" y="5463790"/>
            <a:ext cx="2984505" cy="2984493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99" r="-24999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513346" y="4643993"/>
            <a:ext cx="3140024" cy="1248315"/>
            <a:chOff x="0" y="28575"/>
            <a:chExt cx="4186699" cy="166441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28575"/>
              <a:ext cx="4186699" cy="649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44"/>
                </a:lnSpc>
              </a:pPr>
              <a:r>
                <a:rPr lang="hu-HU" sz="3495" dirty="0">
                  <a:solidFill>
                    <a:srgbClr val="FFFFFF"/>
                  </a:solidFill>
                  <a:latin typeface="Decalotype Bold"/>
                </a:rPr>
                <a:t>VASÚTON</a:t>
              </a:r>
              <a:endParaRPr lang="en-US" sz="3495" dirty="0">
                <a:solidFill>
                  <a:srgbClr val="FFFFFF"/>
                </a:solidFill>
                <a:latin typeface="Decalotype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148501"/>
              <a:ext cx="4186699" cy="544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4"/>
                </a:lnSpc>
              </a:pPr>
              <a:endParaRPr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2591106" y="5463790"/>
            <a:ext cx="2984505" cy="2984493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16741" b="-16741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470607" y="4395807"/>
            <a:ext cx="5254294" cy="4218626"/>
            <a:chOff x="0" y="0"/>
            <a:chExt cx="7467600" cy="59956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5"/>
              <a:stretch>
                <a:fillRect t="-2264" b="-2264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10120" y="685827"/>
            <a:ext cx="5254294" cy="1041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87"/>
              </a:lnSpc>
            </a:pPr>
            <a:r>
              <a:rPr lang="hu-HU" sz="6347" dirty="0">
                <a:solidFill>
                  <a:srgbClr val="FFFFFF"/>
                </a:solidFill>
                <a:latin typeface="Arimo Bold"/>
              </a:rPr>
              <a:t>LOGISZTIKA</a:t>
            </a:r>
            <a:endParaRPr lang="en-US" sz="6347" dirty="0">
              <a:solidFill>
                <a:srgbClr val="FFFFFF"/>
              </a:solidFill>
              <a:latin typeface="Arimo Bold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8549859" y="4643993"/>
            <a:ext cx="3535540" cy="1248803"/>
            <a:chOff x="0" y="28575"/>
            <a:chExt cx="4714054" cy="1665070"/>
          </a:xfrm>
        </p:grpSpPr>
        <p:sp>
          <p:nvSpPr>
            <p:cNvPr id="22" name="TextBox 22"/>
            <p:cNvSpPr txBox="1"/>
            <p:nvPr/>
          </p:nvSpPr>
          <p:spPr>
            <a:xfrm>
              <a:off x="0" y="28575"/>
              <a:ext cx="4714054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44"/>
                </a:lnSpc>
              </a:pPr>
              <a:r>
                <a:rPr lang="hu-HU" sz="3495" dirty="0">
                  <a:solidFill>
                    <a:srgbClr val="FFFFFF"/>
                  </a:solidFill>
                  <a:latin typeface="Decalotype Bold"/>
                </a:rPr>
                <a:t>KÖZÚTON</a:t>
              </a:r>
              <a:endParaRPr lang="en-US" sz="3495" dirty="0">
                <a:solidFill>
                  <a:srgbClr val="FFFFFF"/>
                </a:solidFill>
                <a:latin typeface="Decalotype Bold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148501"/>
              <a:ext cx="4714054" cy="545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4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650359" y="2018626"/>
            <a:ext cx="4902511" cy="616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52"/>
              </a:lnSpc>
              <a:spcBef>
                <a:spcPct val="0"/>
              </a:spcBef>
            </a:pPr>
            <a:r>
              <a:rPr lang="hu-HU" sz="4376" dirty="0">
                <a:solidFill>
                  <a:srgbClr val="FFFFFF"/>
                </a:solidFill>
                <a:latin typeface="Decalotype Bold"/>
              </a:rPr>
              <a:t>SZÁLLÍTÁS</a:t>
            </a:r>
            <a:endParaRPr lang="en-US" sz="4376" dirty="0">
              <a:solidFill>
                <a:srgbClr val="FFFFFF"/>
              </a:solidFill>
              <a:latin typeface="Decalotype Bold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1625313" y="2714155"/>
            <a:ext cx="4589849" cy="2254222"/>
            <a:chOff x="0" y="38100"/>
            <a:chExt cx="6119799" cy="3005630"/>
          </a:xfrm>
        </p:grpSpPr>
        <p:sp>
          <p:nvSpPr>
            <p:cNvPr id="26" name="TextBox 26"/>
            <p:cNvSpPr txBox="1"/>
            <p:nvPr/>
          </p:nvSpPr>
          <p:spPr>
            <a:xfrm>
              <a:off x="0" y="38100"/>
              <a:ext cx="6119799" cy="1709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991"/>
                </a:lnSpc>
              </a:pPr>
              <a:r>
                <a:rPr lang="hu-HU" sz="4537" dirty="0">
                  <a:solidFill>
                    <a:srgbClr val="FFFFFF"/>
                  </a:solidFill>
                  <a:latin typeface="Decalotype Bold"/>
                </a:rPr>
                <a:t>AUTOMATIZÁLT TÖLTŐ BERENDEZÉS</a:t>
              </a:r>
              <a:endParaRPr lang="en-US" sz="4537" dirty="0">
                <a:solidFill>
                  <a:srgbClr val="FFFFFF"/>
                </a:solidFill>
                <a:latin typeface="Decalotype Bold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2343540"/>
              <a:ext cx="6119799" cy="700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7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3730169" y="4015440"/>
            <a:ext cx="501069" cy="501081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8476057" y="8922450"/>
            <a:ext cx="7251115" cy="96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5"/>
              </a:lnSpc>
            </a:pPr>
            <a:r>
              <a:rPr lang="hu-HU" sz="3179" dirty="0">
                <a:solidFill>
                  <a:srgbClr val="FFFFFF"/>
                </a:solidFill>
                <a:latin typeface="Decalotype Bold"/>
              </a:rPr>
              <a:t>FŐ LOGISZTIKAI PARTNEREINK:</a:t>
            </a:r>
            <a:endParaRPr lang="en-US" sz="3179" dirty="0">
              <a:solidFill>
                <a:srgbClr val="FFFFFF"/>
              </a:solidFill>
              <a:latin typeface="Decalotype Bold"/>
            </a:endParaRPr>
          </a:p>
          <a:p>
            <a:pPr marL="0" lvl="0" indent="0" algn="ctr">
              <a:lnSpc>
                <a:spcPts val="3815"/>
              </a:lnSpc>
              <a:spcBef>
                <a:spcPct val="0"/>
              </a:spcBef>
            </a:pPr>
            <a:r>
              <a:rPr lang="en-US" sz="3179" dirty="0">
                <a:solidFill>
                  <a:srgbClr val="FFFFFF"/>
                </a:solidFill>
                <a:latin typeface="Decalotype Bold"/>
              </a:rPr>
              <a:t>DO-MO TRANS, BALTRANS, FERTILIA, SEIFERT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10121" y="685827"/>
            <a:ext cx="10429003" cy="1041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7"/>
              </a:lnSpc>
            </a:pPr>
            <a:r>
              <a:rPr lang="hu-HU" sz="6347" dirty="0">
                <a:solidFill>
                  <a:srgbClr val="0070C0"/>
                </a:solidFill>
                <a:latin typeface="Arimo Bold"/>
              </a:rPr>
              <a:t>LEGFŐBB PARTNEREINK</a:t>
            </a:r>
            <a:endParaRPr lang="en-US" sz="6347" dirty="0">
              <a:solidFill>
                <a:srgbClr val="0070C0"/>
              </a:solidFill>
              <a:latin typeface="Arimo Bold"/>
            </a:endParaRPr>
          </a:p>
        </p:txBody>
      </p:sp>
      <p:graphicFrame>
        <p:nvGraphicFramePr>
          <p:cNvPr id="26" name="Táblázat 25">
            <a:extLst>
              <a:ext uri="{FF2B5EF4-FFF2-40B4-BE49-F238E27FC236}">
                <a16:creationId xmlns:a16="http://schemas.microsoft.com/office/drawing/2014/main" id="{B4E58E2D-F1C6-449D-B155-CADC3D89A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565042"/>
              </p:ext>
            </p:extLst>
          </p:nvPr>
        </p:nvGraphicFramePr>
        <p:xfrm>
          <a:off x="3890963" y="4927600"/>
          <a:ext cx="8156575" cy="4537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1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1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7415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8" marR="91428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415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8" marR="91428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415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8" marR="91428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415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8" marR="91428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415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28" marR="91428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7" name="Picture 17" descr="http://autexis-it.com/data/upload/content_images/alcosuisse.jpg">
            <a:extLst>
              <a:ext uri="{FF2B5EF4-FFF2-40B4-BE49-F238E27FC236}">
                <a16:creationId xmlns:a16="http://schemas.microsoft.com/office/drawing/2014/main" id="{B81C106A-40CE-47A4-9CFF-44A880982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87" y="2307454"/>
            <a:ext cx="1875632" cy="16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57159C30-3B06-4027-8D0B-16DD94058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58" y="2645547"/>
            <a:ext cx="2383993" cy="146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1">
            <a:extLst>
              <a:ext uri="{FF2B5EF4-FFF2-40B4-BE49-F238E27FC236}">
                <a16:creationId xmlns:a16="http://schemas.microsoft.com/office/drawing/2014/main" id="{8F43A996-92D8-40C1-9F51-C8C0838E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670" y="3028678"/>
            <a:ext cx="2341387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2">
            <a:extLst>
              <a:ext uri="{FF2B5EF4-FFF2-40B4-BE49-F238E27FC236}">
                <a16:creationId xmlns:a16="http://schemas.microsoft.com/office/drawing/2014/main" id="{639C6BD8-EC76-40ED-BD0B-7B2DC5F43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723" y="2621657"/>
            <a:ext cx="3020478" cy="111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0" descr="http://www.culture.si/images/thumb/1/16/Lek_Gallery_(logo).svg/226px-Lek_Gallery_(logo).svg.png">
            <a:extLst>
              <a:ext uri="{FF2B5EF4-FFF2-40B4-BE49-F238E27FC236}">
                <a16:creationId xmlns:a16="http://schemas.microsoft.com/office/drawing/2014/main" id="{1DE62152-0CDE-453A-8D7A-04BC1DC95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96" y="4313080"/>
            <a:ext cx="2285164" cy="85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232B4962-07BA-4665-9790-BA0D49F99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052" y="4011397"/>
            <a:ext cx="2197749" cy="155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5">
            <a:extLst>
              <a:ext uri="{FF2B5EF4-FFF2-40B4-BE49-F238E27FC236}">
                <a16:creationId xmlns:a16="http://schemas.microsoft.com/office/drawing/2014/main" id="{0DC06065-248D-4F0E-9C37-6B67CB113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62" y="4172834"/>
            <a:ext cx="2056679" cy="13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3">
            <a:extLst>
              <a:ext uri="{FF2B5EF4-FFF2-40B4-BE49-F238E27FC236}">
                <a16:creationId xmlns:a16="http://schemas.microsoft.com/office/drawing/2014/main" id="{DFF4B95C-2394-4EAD-ABF6-A630EC2BC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548" y="4224376"/>
            <a:ext cx="2728480" cy="12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9" descr="http://www.bicentrix.com/Images/sanofi.png">
            <a:extLst>
              <a:ext uri="{FF2B5EF4-FFF2-40B4-BE49-F238E27FC236}">
                <a16:creationId xmlns:a16="http://schemas.microsoft.com/office/drawing/2014/main" id="{BC6E9A1D-E733-46D4-8EA5-D65218672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155" y="4229760"/>
            <a:ext cx="3875501" cy="139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6">
            <a:extLst>
              <a:ext uri="{FF2B5EF4-FFF2-40B4-BE49-F238E27FC236}">
                <a16:creationId xmlns:a16="http://schemas.microsoft.com/office/drawing/2014/main" id="{2FD71DC3-7494-4872-9BDB-89D974B37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411" y="5993412"/>
            <a:ext cx="2258226" cy="128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1">
            <a:extLst>
              <a:ext uri="{FF2B5EF4-FFF2-40B4-BE49-F238E27FC236}">
                <a16:creationId xmlns:a16="http://schemas.microsoft.com/office/drawing/2014/main" id="{126DF815-26FB-4FA0-AB34-13859DCC1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271" y="6040903"/>
            <a:ext cx="1728311" cy="101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2" descr="KÃ©ptalÃ¡lat a kÃ¶vetkezÅre: âsiegwerkâ">
            <a:extLst>
              <a:ext uri="{FF2B5EF4-FFF2-40B4-BE49-F238E27FC236}">
                <a16:creationId xmlns:a16="http://schemas.microsoft.com/office/drawing/2014/main" id="{6BFCA254-6F16-4509-82A3-A63FAB8C1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259" y="2829744"/>
            <a:ext cx="3653651" cy="90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4" descr="KÃ©ptalÃ¡lat a kÃ¶vetkezÅre: âconstantia flexiblesâ">
            <a:extLst>
              <a:ext uri="{FF2B5EF4-FFF2-40B4-BE49-F238E27FC236}">
                <a16:creationId xmlns:a16="http://schemas.microsoft.com/office/drawing/2014/main" id="{A62170A5-D454-4167-81E2-21D5C3CC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239" y="6406017"/>
            <a:ext cx="3305175" cy="11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2" descr="KÃ©ptalÃ¡lat a kÃ¶vetkezÅre: âdoneck euroflexâ">
            <a:extLst>
              <a:ext uri="{FF2B5EF4-FFF2-40B4-BE49-F238E27FC236}">
                <a16:creationId xmlns:a16="http://schemas.microsoft.com/office/drawing/2014/main" id="{9118C8D6-FA74-46C4-9E0D-67BE29796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200" y="6059853"/>
            <a:ext cx="2551127" cy="177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1" descr="TUNAP GROUP">
            <a:hlinkClick r:id="rId16"/>
            <a:extLst>
              <a:ext uri="{FF2B5EF4-FFF2-40B4-BE49-F238E27FC236}">
                <a16:creationId xmlns:a16="http://schemas.microsoft.com/office/drawing/2014/main" id="{C5B7BBB6-A47D-4DD4-A45C-4E1C5E6B6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31" y="7838299"/>
            <a:ext cx="400213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7" descr="Brenntag">
            <a:hlinkClick r:id="rId18"/>
            <a:extLst>
              <a:ext uri="{FF2B5EF4-FFF2-40B4-BE49-F238E27FC236}">
                <a16:creationId xmlns:a16="http://schemas.microsoft.com/office/drawing/2014/main" id="{DCE91AC5-6A70-49AA-A0FF-5CB7CF9D8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085" y="8617175"/>
            <a:ext cx="3843752" cy="93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5" descr="Donauchem">
            <a:hlinkClick r:id="rId20" tooltip="Donauchem"/>
            <a:extLst>
              <a:ext uri="{FF2B5EF4-FFF2-40B4-BE49-F238E27FC236}">
                <a16:creationId xmlns:a16="http://schemas.microsoft.com/office/drawing/2014/main" id="{3415CAAF-EF70-4861-8963-063F79ADA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14" y="5791776"/>
            <a:ext cx="2218907" cy="147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6" descr="Képtalálat a következőre: „sun chemicals”">
            <a:hlinkClick r:id="rId22"/>
            <a:extLst>
              <a:ext uri="{FF2B5EF4-FFF2-40B4-BE49-F238E27FC236}">
                <a16:creationId xmlns:a16="http://schemas.microsoft.com/office/drawing/2014/main" id="{6CCBCD0E-FB96-47B5-9A9F-DF12297F7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307" y="7368911"/>
            <a:ext cx="3108693" cy="117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C:\Users\losonci.daniel\Desktop\Tesco.png">
            <a:extLst>
              <a:ext uri="{FF2B5EF4-FFF2-40B4-BE49-F238E27FC236}">
                <a16:creationId xmlns:a16="http://schemas.microsoft.com/office/drawing/2014/main" id="{01F76862-A252-4D00-B245-071813C62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904" y="8373152"/>
            <a:ext cx="2823295" cy="187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 descr="C:\Users\losonci.daniel\Desktop\download.png">
            <a:extLst>
              <a:ext uri="{FF2B5EF4-FFF2-40B4-BE49-F238E27FC236}">
                <a16:creationId xmlns:a16="http://schemas.microsoft.com/office/drawing/2014/main" id="{E5BE4726-114F-4AB1-98B7-B6B814EE0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438" y="8470202"/>
            <a:ext cx="1410912" cy="141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" descr="C:\Users\losonci.daniel\Desktop\download.jpg">
            <a:extLst>
              <a:ext uri="{FF2B5EF4-FFF2-40B4-BE49-F238E27FC236}">
                <a16:creationId xmlns:a16="http://schemas.microsoft.com/office/drawing/2014/main" id="{D207893A-A7BF-4A6A-8FAB-C8FC2681D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749" y="8244411"/>
            <a:ext cx="1715619" cy="187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 descr="C:\Users\losonci.daniel\Desktop\Omv_logo.svg.png">
            <a:extLst>
              <a:ext uri="{FF2B5EF4-FFF2-40B4-BE49-F238E27FC236}">
                <a16:creationId xmlns:a16="http://schemas.microsoft.com/office/drawing/2014/main" id="{6B36D4A9-FACD-4AAF-A75A-26C69A06F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3" y="8493047"/>
            <a:ext cx="1970313" cy="139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 descr="C:\Users\losonci.daniel\Desktop\Petrol_Group_logo.svg.png">
            <a:extLst>
              <a:ext uri="{FF2B5EF4-FFF2-40B4-BE49-F238E27FC236}">
                <a16:creationId xmlns:a16="http://schemas.microsoft.com/office/drawing/2014/main" id="{D7BBE5FC-F588-4767-BA2F-BD312976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087" y="9029700"/>
            <a:ext cx="2478650" cy="74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457" t="17211" r="22142" b="8154"/>
          <a:stretch>
            <a:fillRect/>
          </a:stretch>
        </p:blipFill>
        <p:spPr>
          <a:xfrm>
            <a:off x="7426184" y="3445894"/>
            <a:ext cx="3435631" cy="3395212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BE09DC67-229D-3163-5EC9-F2626A308AEE}"/>
              </a:ext>
            </a:extLst>
          </p:cNvPr>
          <p:cNvSpPr txBox="1"/>
          <p:nvPr/>
        </p:nvSpPr>
        <p:spPr>
          <a:xfrm>
            <a:off x="4495799" y="7200900"/>
            <a:ext cx="9296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Rózsahegyi Ferenc 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Beszerzési vezető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Győri Szeszgyár és Finomító Zrt.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30/ 511-3951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rozsahegyi.ferenc@gyoriszesz.hu</a:t>
            </a:r>
          </a:p>
          <a:p>
            <a:pPr algn="ctr"/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457" t="17211" r="22142" b="8154"/>
          <a:stretch>
            <a:fillRect/>
          </a:stretch>
        </p:blipFill>
        <p:spPr>
          <a:xfrm>
            <a:off x="15844166" y="317391"/>
            <a:ext cx="2013754" cy="19900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32948" y="1432988"/>
            <a:ext cx="5010102" cy="37575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8576" t="30510" r="29067" b="22780"/>
          <a:stretch>
            <a:fillRect/>
          </a:stretch>
        </p:blipFill>
        <p:spPr>
          <a:xfrm>
            <a:off x="1913690" y="5448300"/>
            <a:ext cx="7543195" cy="37575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10233" y="1432988"/>
            <a:ext cx="2465910" cy="37575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4721" r="3309" b="9348"/>
          <a:stretch>
            <a:fillRect/>
          </a:stretch>
        </p:blipFill>
        <p:spPr>
          <a:xfrm>
            <a:off x="9787975" y="1432988"/>
            <a:ext cx="5721915" cy="37575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r="3517"/>
          <a:stretch>
            <a:fillRect/>
          </a:stretch>
        </p:blipFill>
        <p:spPr>
          <a:xfrm>
            <a:off x="9768717" y="5448300"/>
            <a:ext cx="5754620" cy="37575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034589" y="204365"/>
            <a:ext cx="949767" cy="100655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98476" y="2509566"/>
            <a:ext cx="1878939" cy="891067"/>
            <a:chOff x="0" y="0"/>
            <a:chExt cx="1392545" cy="66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2545" cy="660400"/>
            </a:xfrm>
            <a:custGeom>
              <a:avLst/>
              <a:gdLst/>
              <a:ahLst/>
              <a:cxnLst/>
              <a:rect l="l" t="t" r="r" b="b"/>
              <a:pathLst>
                <a:path w="1392545" h="660400">
                  <a:moveTo>
                    <a:pt x="126808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8085" y="0"/>
                  </a:lnTo>
                  <a:cubicBezTo>
                    <a:pt x="1336665" y="0"/>
                    <a:pt x="1392545" y="55880"/>
                    <a:pt x="1392545" y="124460"/>
                  </a:cubicBezTo>
                  <a:lnTo>
                    <a:pt x="1392545" y="535940"/>
                  </a:lnTo>
                  <a:cubicBezTo>
                    <a:pt x="1392545" y="604520"/>
                    <a:pt x="1336665" y="660400"/>
                    <a:pt x="1268085" y="6604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602363" y="3934457"/>
            <a:ext cx="2116855" cy="1478027"/>
            <a:chOff x="0" y="-66675"/>
            <a:chExt cx="2822473" cy="1970703"/>
          </a:xfrm>
        </p:grpSpPr>
        <p:sp>
          <p:nvSpPr>
            <p:cNvPr id="6" name="TextBox 6"/>
            <p:cNvSpPr txBox="1"/>
            <p:nvPr/>
          </p:nvSpPr>
          <p:spPr>
            <a:xfrm>
              <a:off x="0" y="-66675"/>
              <a:ext cx="2822473" cy="446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0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21625"/>
              <a:ext cx="2822473" cy="1282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7"/>
                </a:lnSpc>
              </a:pPr>
              <a:r>
                <a:rPr lang="en-US" sz="1674" spc="53" dirty="0" err="1">
                  <a:solidFill>
                    <a:srgbClr val="FFFFFF"/>
                  </a:solidFill>
                  <a:latin typeface="Amiko Bold"/>
                </a:rPr>
                <a:t>Új</a:t>
              </a:r>
              <a:r>
                <a:rPr lang="en-US" sz="1674" spc="53" dirty="0">
                  <a:solidFill>
                    <a:srgbClr val="FFFFFF"/>
                  </a:solidFill>
                  <a:latin typeface="Amiko Bold"/>
                </a:rPr>
                <a:t> </a:t>
              </a:r>
              <a:r>
                <a:rPr lang="en-US" sz="1674" spc="53" dirty="0" err="1">
                  <a:solidFill>
                    <a:srgbClr val="FFFFFF"/>
                  </a:solidFill>
                  <a:latin typeface="Amiko Bold"/>
                </a:rPr>
                <a:t>főző</a:t>
              </a:r>
              <a:r>
                <a:rPr lang="en-US" sz="1674" spc="53" dirty="0">
                  <a:solidFill>
                    <a:srgbClr val="FFFFFF"/>
                  </a:solidFill>
                  <a:latin typeface="Amiko Bold"/>
                </a:rPr>
                <a:t>- és </a:t>
              </a:r>
              <a:r>
                <a:rPr lang="en-US" sz="1674" spc="53" dirty="0" err="1">
                  <a:solidFill>
                    <a:srgbClr val="FFFFFF"/>
                  </a:solidFill>
                  <a:latin typeface="Amiko Bold"/>
                </a:rPr>
                <a:t>finomító</a:t>
              </a:r>
              <a:r>
                <a:rPr lang="en-US" sz="1674" spc="53" dirty="0">
                  <a:solidFill>
                    <a:srgbClr val="FFFFFF"/>
                  </a:solidFill>
                  <a:latin typeface="Amiko Bold"/>
                </a:rPr>
                <a:t> </a:t>
              </a:r>
              <a:r>
                <a:rPr lang="en-US" sz="1674" spc="53" dirty="0" err="1">
                  <a:solidFill>
                    <a:srgbClr val="FFFFFF"/>
                  </a:solidFill>
                  <a:latin typeface="Amiko Bold"/>
                </a:rPr>
                <a:t>épület</a:t>
              </a:r>
              <a:r>
                <a:rPr lang="en-US" sz="1674" spc="53" dirty="0">
                  <a:solidFill>
                    <a:srgbClr val="FFFFFF"/>
                  </a:solidFill>
                  <a:latin typeface="Amiko Bold"/>
                </a:rPr>
                <a:t> </a:t>
              </a:r>
              <a:r>
                <a:rPr lang="en-US" sz="1674" spc="53" dirty="0" err="1">
                  <a:solidFill>
                    <a:srgbClr val="FFFFFF"/>
                  </a:solidFill>
                  <a:latin typeface="Amiko Bold"/>
                </a:rPr>
                <a:t>építése</a:t>
              </a:r>
              <a:endParaRPr lang="en-US" sz="1674" spc="53" dirty="0">
                <a:solidFill>
                  <a:srgbClr val="FFFFFF"/>
                </a:solidFill>
                <a:latin typeface="Amiko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6068" y="3947130"/>
            <a:ext cx="1913878" cy="1487612"/>
            <a:chOff x="0" y="-66675"/>
            <a:chExt cx="2551837" cy="1983482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2551837" cy="446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14286"/>
              <a:ext cx="2551837" cy="1402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62"/>
                </a:lnSpc>
              </a:pPr>
              <a:r>
                <a:rPr lang="en-US" sz="1674" spc="53" dirty="0">
                  <a:solidFill>
                    <a:srgbClr val="FFFFFF"/>
                  </a:solidFill>
                  <a:latin typeface="Amiko Bold"/>
                </a:rPr>
                <a:t>A </a:t>
              </a:r>
              <a:r>
                <a:rPr lang="en-US" sz="1674" spc="53" dirty="0" err="1">
                  <a:solidFill>
                    <a:srgbClr val="FFFFFF"/>
                  </a:solidFill>
                  <a:latin typeface="Amiko Bold"/>
                </a:rPr>
                <a:t>Győri</a:t>
              </a:r>
              <a:r>
                <a:rPr lang="en-US" sz="1674" spc="53" dirty="0">
                  <a:solidFill>
                    <a:srgbClr val="FFFFFF"/>
                  </a:solidFill>
                  <a:latin typeface="Amiko Bold"/>
                </a:rPr>
                <a:t> </a:t>
              </a:r>
              <a:r>
                <a:rPr lang="en-US" sz="1674" spc="53" dirty="0" err="1">
                  <a:solidFill>
                    <a:srgbClr val="FFFFFF"/>
                  </a:solidFill>
                  <a:latin typeface="Amiko Bold"/>
                </a:rPr>
                <a:t>Szeszgyár</a:t>
              </a:r>
              <a:r>
                <a:rPr lang="en-US" sz="1674" spc="53" dirty="0">
                  <a:solidFill>
                    <a:srgbClr val="FFFFFF"/>
                  </a:solidFill>
                  <a:latin typeface="Amiko Bold"/>
                </a:rPr>
                <a:t> </a:t>
              </a:r>
              <a:r>
                <a:rPr lang="en-US" sz="1674" spc="53" dirty="0" err="1">
                  <a:solidFill>
                    <a:srgbClr val="FFFFFF"/>
                  </a:solidFill>
                  <a:latin typeface="Amiko Bold"/>
                </a:rPr>
                <a:t>alapkőletétele</a:t>
              </a:r>
              <a:endParaRPr lang="en-US" sz="1674" spc="53" dirty="0">
                <a:solidFill>
                  <a:srgbClr val="FFFFFF"/>
                </a:solidFill>
                <a:latin typeface="Amiko Bold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435326" y="3947130"/>
            <a:ext cx="2264195" cy="1487613"/>
            <a:chOff x="0" y="-66675"/>
            <a:chExt cx="3018926" cy="198348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66675"/>
              <a:ext cx="3018926" cy="446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0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514288"/>
              <a:ext cx="3018926" cy="1402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62"/>
                </a:lnSpc>
              </a:pPr>
              <a:r>
                <a:rPr lang="en-US" sz="1674" spc="53" dirty="0" err="1">
                  <a:solidFill>
                    <a:srgbClr val="FFFFFF"/>
                  </a:solidFill>
                  <a:latin typeface="Amiko Bold"/>
                </a:rPr>
                <a:t>Átállás</a:t>
              </a:r>
              <a:r>
                <a:rPr lang="en-US" sz="1674" spc="53" dirty="0">
                  <a:solidFill>
                    <a:srgbClr val="FFFFFF"/>
                  </a:solidFill>
                  <a:latin typeface="Amiko Bold"/>
                </a:rPr>
                <a:t> </a:t>
              </a:r>
              <a:r>
                <a:rPr lang="en-US" sz="1674" spc="53" dirty="0" err="1">
                  <a:solidFill>
                    <a:srgbClr val="FFFFFF"/>
                  </a:solidFill>
                  <a:latin typeface="Amiko Bold"/>
                </a:rPr>
                <a:t>melasz</a:t>
              </a:r>
              <a:r>
                <a:rPr lang="en-US" sz="1674" spc="53" dirty="0">
                  <a:solidFill>
                    <a:srgbClr val="FFFFFF"/>
                  </a:solidFill>
                  <a:latin typeface="Amiko Bold"/>
                </a:rPr>
                <a:t> </a:t>
              </a:r>
              <a:r>
                <a:rPr lang="en-US" sz="1674" spc="53" dirty="0" err="1">
                  <a:solidFill>
                    <a:srgbClr val="FFFFFF"/>
                  </a:solidFill>
                  <a:latin typeface="Amiko Bold"/>
                </a:rPr>
                <a:t>alapanyagú</a:t>
              </a:r>
              <a:r>
                <a:rPr lang="en-US" sz="1674" spc="53" dirty="0">
                  <a:solidFill>
                    <a:srgbClr val="FFFFFF"/>
                  </a:solidFill>
                  <a:latin typeface="Amiko Bold"/>
                </a:rPr>
                <a:t> </a:t>
              </a:r>
              <a:r>
                <a:rPr lang="en-US" sz="1674" spc="53" dirty="0" err="1">
                  <a:solidFill>
                    <a:srgbClr val="FFFFFF"/>
                  </a:solidFill>
                  <a:latin typeface="Amiko Bold"/>
                </a:rPr>
                <a:t>alkohol</a:t>
              </a:r>
              <a:r>
                <a:rPr lang="en-US" sz="1674" spc="53" dirty="0">
                  <a:solidFill>
                    <a:srgbClr val="FFFFFF"/>
                  </a:solidFill>
                  <a:latin typeface="Amiko Bold"/>
                </a:rPr>
                <a:t> </a:t>
              </a:r>
              <a:r>
                <a:rPr lang="en-US" sz="1674" spc="53" dirty="0" err="1">
                  <a:solidFill>
                    <a:srgbClr val="FFFFFF"/>
                  </a:solidFill>
                  <a:latin typeface="Amiko Bold"/>
                </a:rPr>
                <a:t>gyártására</a:t>
              </a:r>
              <a:endParaRPr lang="en-US" sz="1674" spc="53" dirty="0">
                <a:solidFill>
                  <a:srgbClr val="FFFFFF"/>
                </a:solidFill>
                <a:latin typeface="Amiko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133307" y="3947130"/>
            <a:ext cx="1805581" cy="1487612"/>
            <a:chOff x="0" y="-66675"/>
            <a:chExt cx="2407441" cy="198348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66675"/>
              <a:ext cx="2407441" cy="446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0"/>
                </a:lnSpc>
              </a:pPr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14286"/>
              <a:ext cx="2407441" cy="1402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62"/>
                </a:lnSpc>
              </a:pPr>
              <a:r>
                <a:rPr lang="hu-HU" sz="1674" spc="53" dirty="0">
                  <a:solidFill>
                    <a:srgbClr val="FFFFFF"/>
                  </a:solidFill>
                  <a:latin typeface="Amiko Bold"/>
                </a:rPr>
                <a:t>Többszörös bombatámadás érte a gyárat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436618" y="4014960"/>
            <a:ext cx="1913878" cy="1128540"/>
            <a:chOff x="0" y="-66675"/>
            <a:chExt cx="2551837" cy="1504719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66675"/>
              <a:ext cx="2551837" cy="446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0"/>
                </a:lnSpc>
              </a:pPr>
              <a:endParaRPr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514287"/>
              <a:ext cx="2551837" cy="923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62"/>
                </a:lnSpc>
              </a:pPr>
              <a:r>
                <a:rPr lang="hu-HU" sz="1674" spc="53" dirty="0">
                  <a:solidFill>
                    <a:srgbClr val="FFFFFF"/>
                  </a:solidFill>
                  <a:latin typeface="Amiko Bold"/>
                </a:rPr>
                <a:t>Győri Szeszgyár privatizációja</a:t>
              </a:r>
              <a:endParaRPr lang="en-US" sz="1674" spc="53" dirty="0">
                <a:solidFill>
                  <a:srgbClr val="FFFFFF"/>
                </a:solidFill>
                <a:latin typeface="Amiko Bold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754621" y="3947130"/>
            <a:ext cx="2877875" cy="1128540"/>
            <a:chOff x="0" y="-66675"/>
            <a:chExt cx="3837167" cy="1504719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66675"/>
              <a:ext cx="3837167" cy="446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0"/>
                </a:lnSpc>
              </a:pPr>
              <a:endParaRPr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514287"/>
              <a:ext cx="3837167" cy="923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62"/>
                </a:lnSpc>
              </a:pPr>
              <a:r>
                <a:rPr lang="hu-HU" sz="1674" spc="53" dirty="0">
                  <a:solidFill>
                    <a:srgbClr val="FFFFFF"/>
                  </a:solidFill>
                  <a:latin typeface="Amiko Bold"/>
                </a:rPr>
                <a:t>Új alkohol víztelenítő technológia integrálása</a:t>
              </a:r>
              <a:endParaRPr lang="en-US" sz="1674" spc="53" dirty="0">
                <a:solidFill>
                  <a:srgbClr val="FFFFFF"/>
                </a:solidFill>
                <a:latin typeface="Amiko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986785" y="7538727"/>
            <a:ext cx="2051069" cy="1062402"/>
            <a:chOff x="0" y="-85725"/>
            <a:chExt cx="2734758" cy="1416536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85725"/>
              <a:ext cx="2734758" cy="492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406880"/>
              <a:ext cx="2734758" cy="923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69"/>
                </a:lnSpc>
              </a:pPr>
              <a:r>
                <a:rPr lang="hu-HU" spc="53" dirty="0">
                  <a:solidFill>
                    <a:srgbClr val="FFFFFF"/>
                  </a:solidFill>
                  <a:latin typeface="Amiko Bold"/>
                </a:rPr>
                <a:t>Palackozóüzem létrehozása</a:t>
              </a:r>
              <a:endParaRPr lang="en-US" spc="53" dirty="0">
                <a:solidFill>
                  <a:srgbClr val="FFFFFF"/>
                </a:solidFill>
                <a:latin typeface="Amiko Bold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17952" y="7452560"/>
            <a:ext cx="1849812" cy="1103225"/>
            <a:chOff x="0" y="-66675"/>
            <a:chExt cx="2466416" cy="1470966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66675"/>
              <a:ext cx="2466416" cy="4336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504045"/>
              <a:ext cx="2466416" cy="900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73"/>
                </a:lnSpc>
              </a:pPr>
              <a:r>
                <a:rPr lang="hu-HU" spc="51" dirty="0">
                  <a:solidFill>
                    <a:srgbClr val="FFFFFF"/>
                  </a:solidFill>
                  <a:latin typeface="Amiko Bold"/>
                </a:rPr>
                <a:t>Automata töltő berendezés</a:t>
              </a:r>
              <a:endParaRPr lang="en-US" spc="51" dirty="0">
                <a:solidFill>
                  <a:srgbClr val="FFFFFF"/>
                </a:solidFill>
                <a:latin typeface="Amiko Bold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40678" y="7452560"/>
            <a:ext cx="2456222" cy="1103226"/>
            <a:chOff x="0" y="-66675"/>
            <a:chExt cx="3274962" cy="1470968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66675"/>
              <a:ext cx="3274962" cy="4336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504046"/>
              <a:ext cx="3274962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73"/>
                </a:lnSpc>
              </a:pPr>
              <a:r>
                <a:rPr lang="en-US" spc="51" dirty="0" err="1">
                  <a:solidFill>
                    <a:srgbClr val="FFFFFF"/>
                  </a:solidFill>
                  <a:latin typeface="Amiko Bold"/>
                </a:rPr>
                <a:t>Vákuum</a:t>
              </a:r>
              <a:r>
                <a:rPr lang="en-US" spc="51" dirty="0">
                  <a:solidFill>
                    <a:srgbClr val="FFFFFF"/>
                  </a:solidFill>
                  <a:latin typeface="Amiko Bold"/>
                </a:rPr>
                <a:t> </a:t>
              </a:r>
              <a:r>
                <a:rPr lang="en-US" spc="51" dirty="0" err="1">
                  <a:solidFill>
                    <a:srgbClr val="FFFFFF"/>
                  </a:solidFill>
                  <a:latin typeface="Amiko Bold"/>
                </a:rPr>
                <a:t>cefreoszlop</a:t>
              </a:r>
              <a:r>
                <a:rPr lang="en-US" spc="51" dirty="0">
                  <a:solidFill>
                    <a:srgbClr val="FFFFFF"/>
                  </a:solidFill>
                  <a:latin typeface="Amiko Bold"/>
                </a:rPr>
                <a:t> </a:t>
              </a:r>
              <a:r>
                <a:rPr lang="en-US" spc="51" dirty="0" err="1">
                  <a:solidFill>
                    <a:srgbClr val="FFFFFF"/>
                  </a:solidFill>
                  <a:latin typeface="Amiko Bold"/>
                </a:rPr>
                <a:t>létesítése</a:t>
              </a:r>
              <a:endParaRPr lang="en-US" spc="51" dirty="0">
                <a:solidFill>
                  <a:srgbClr val="FFFFFF"/>
                </a:solidFill>
                <a:latin typeface="Amiko Bold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126169" y="7500015"/>
            <a:ext cx="3042314" cy="1468876"/>
            <a:chOff x="0" y="-85725"/>
            <a:chExt cx="4056419" cy="1958501"/>
          </a:xfrm>
        </p:grpSpPr>
        <p:sp>
          <p:nvSpPr>
            <p:cNvPr id="33" name="TextBox 33"/>
            <p:cNvSpPr txBox="1"/>
            <p:nvPr/>
          </p:nvSpPr>
          <p:spPr>
            <a:xfrm>
              <a:off x="0" y="-85725"/>
              <a:ext cx="4056419" cy="4952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5"/>
                </a:lnSpc>
              </a:pPr>
              <a:endParaRPr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469486"/>
              <a:ext cx="4056419" cy="140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87"/>
                </a:lnSpc>
              </a:pPr>
              <a:r>
                <a:rPr lang="en-US" spc="54" dirty="0" err="1">
                  <a:solidFill>
                    <a:srgbClr val="FFFFFF"/>
                  </a:solidFill>
                  <a:latin typeface="Amiko Bold"/>
                </a:rPr>
                <a:t>Alkohol</a:t>
              </a:r>
              <a:r>
                <a:rPr lang="en-US" spc="54" dirty="0">
                  <a:solidFill>
                    <a:srgbClr val="FFFFFF"/>
                  </a:solidFill>
                  <a:latin typeface="Amiko Bold"/>
                </a:rPr>
                <a:t> </a:t>
              </a:r>
              <a:r>
                <a:rPr lang="en-US" spc="54" dirty="0" err="1">
                  <a:solidFill>
                    <a:srgbClr val="FFFFFF"/>
                  </a:solidFill>
                  <a:latin typeface="Amiko Bold"/>
                </a:rPr>
                <a:t>bekeverő</a:t>
              </a:r>
              <a:r>
                <a:rPr lang="en-US" spc="54" dirty="0">
                  <a:solidFill>
                    <a:srgbClr val="FFFFFF"/>
                  </a:solidFill>
                  <a:latin typeface="Amiko Bold"/>
                </a:rPr>
                <a:t> és </a:t>
              </a:r>
              <a:r>
                <a:rPr lang="en-US" spc="54" dirty="0" err="1">
                  <a:solidFill>
                    <a:srgbClr val="FFFFFF"/>
                  </a:solidFill>
                  <a:latin typeface="Amiko Bold"/>
                </a:rPr>
                <a:t>vegyszerező</a:t>
              </a:r>
              <a:r>
                <a:rPr lang="en-US" spc="54" dirty="0">
                  <a:solidFill>
                    <a:srgbClr val="FFFFFF"/>
                  </a:solidFill>
                  <a:latin typeface="Amiko Bold"/>
                </a:rPr>
                <a:t> </a:t>
              </a:r>
              <a:r>
                <a:rPr lang="en-US" spc="54" dirty="0" err="1">
                  <a:solidFill>
                    <a:srgbClr val="FFFFFF"/>
                  </a:solidFill>
                  <a:latin typeface="Amiko Bold"/>
                </a:rPr>
                <a:t>állomás</a:t>
              </a:r>
              <a:r>
                <a:rPr lang="en-US" spc="54" dirty="0">
                  <a:solidFill>
                    <a:srgbClr val="FFFFFF"/>
                  </a:solidFill>
                  <a:latin typeface="Amiko Bold"/>
                </a:rPr>
                <a:t> </a:t>
              </a:r>
              <a:r>
                <a:rPr lang="en-US" spc="54" dirty="0" err="1">
                  <a:solidFill>
                    <a:srgbClr val="FFFFFF"/>
                  </a:solidFill>
                  <a:latin typeface="Amiko Bold"/>
                </a:rPr>
                <a:t>létrehozása</a:t>
              </a:r>
              <a:endParaRPr lang="en-US" spc="54" dirty="0">
                <a:solidFill>
                  <a:srgbClr val="FFFFFF"/>
                </a:solidFill>
                <a:latin typeface="Amiko Bold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612225" y="2509566"/>
            <a:ext cx="1878939" cy="891067"/>
            <a:chOff x="0" y="0"/>
            <a:chExt cx="1392545" cy="6604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392545" cy="660400"/>
            </a:xfrm>
            <a:custGeom>
              <a:avLst/>
              <a:gdLst/>
              <a:ahLst/>
              <a:cxnLst/>
              <a:rect l="l" t="t" r="r" b="b"/>
              <a:pathLst>
                <a:path w="1392545" h="660400">
                  <a:moveTo>
                    <a:pt x="126808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8085" y="0"/>
                  </a:lnTo>
                  <a:cubicBezTo>
                    <a:pt x="1336665" y="0"/>
                    <a:pt x="1392545" y="55880"/>
                    <a:pt x="1392545" y="124460"/>
                  </a:cubicBezTo>
                  <a:lnTo>
                    <a:pt x="1392545" y="535940"/>
                  </a:lnTo>
                  <a:cubicBezTo>
                    <a:pt x="1392545" y="604520"/>
                    <a:pt x="1336665" y="660400"/>
                    <a:pt x="1268085" y="6604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108742" y="2509566"/>
            <a:ext cx="1878939" cy="891067"/>
            <a:chOff x="0" y="0"/>
            <a:chExt cx="1392545" cy="6604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392545" cy="660400"/>
            </a:xfrm>
            <a:custGeom>
              <a:avLst/>
              <a:gdLst/>
              <a:ahLst/>
              <a:cxnLst/>
              <a:rect l="l" t="t" r="r" b="b"/>
              <a:pathLst>
                <a:path w="1392545" h="660400">
                  <a:moveTo>
                    <a:pt x="126808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8085" y="0"/>
                  </a:lnTo>
                  <a:cubicBezTo>
                    <a:pt x="1336665" y="0"/>
                    <a:pt x="1392545" y="55880"/>
                    <a:pt x="1392545" y="124460"/>
                  </a:cubicBezTo>
                  <a:lnTo>
                    <a:pt x="1392545" y="535940"/>
                  </a:lnTo>
                  <a:cubicBezTo>
                    <a:pt x="1392545" y="604520"/>
                    <a:pt x="1336665" y="660400"/>
                    <a:pt x="1268085" y="6604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721321" y="2509566"/>
            <a:ext cx="1878939" cy="891067"/>
            <a:chOff x="0" y="0"/>
            <a:chExt cx="1392545" cy="660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392545" cy="660400"/>
            </a:xfrm>
            <a:custGeom>
              <a:avLst/>
              <a:gdLst/>
              <a:ahLst/>
              <a:cxnLst/>
              <a:rect l="l" t="t" r="r" b="b"/>
              <a:pathLst>
                <a:path w="1392545" h="660400">
                  <a:moveTo>
                    <a:pt x="126808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8085" y="0"/>
                  </a:lnTo>
                  <a:cubicBezTo>
                    <a:pt x="1336665" y="0"/>
                    <a:pt x="1392545" y="55880"/>
                    <a:pt x="1392545" y="124460"/>
                  </a:cubicBezTo>
                  <a:lnTo>
                    <a:pt x="1392545" y="535940"/>
                  </a:lnTo>
                  <a:cubicBezTo>
                    <a:pt x="1392545" y="604520"/>
                    <a:pt x="1336665" y="660400"/>
                    <a:pt x="1268085" y="6604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1471557" y="2549799"/>
            <a:ext cx="1878939" cy="891067"/>
            <a:chOff x="0" y="0"/>
            <a:chExt cx="1392545" cy="6604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392545" cy="660400"/>
            </a:xfrm>
            <a:custGeom>
              <a:avLst/>
              <a:gdLst/>
              <a:ahLst/>
              <a:cxnLst/>
              <a:rect l="l" t="t" r="r" b="b"/>
              <a:pathLst>
                <a:path w="1392545" h="660400">
                  <a:moveTo>
                    <a:pt x="126808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8085" y="0"/>
                  </a:lnTo>
                  <a:cubicBezTo>
                    <a:pt x="1336665" y="0"/>
                    <a:pt x="1392545" y="55880"/>
                    <a:pt x="1392545" y="124460"/>
                  </a:cubicBezTo>
                  <a:lnTo>
                    <a:pt x="1392545" y="535940"/>
                  </a:lnTo>
                  <a:cubicBezTo>
                    <a:pt x="1392545" y="604520"/>
                    <a:pt x="1336665" y="660400"/>
                    <a:pt x="1268085" y="6604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4254089" y="2509566"/>
            <a:ext cx="1878939" cy="891067"/>
            <a:chOff x="0" y="0"/>
            <a:chExt cx="1392545" cy="6604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392545" cy="660400"/>
            </a:xfrm>
            <a:custGeom>
              <a:avLst/>
              <a:gdLst/>
              <a:ahLst/>
              <a:cxnLst/>
              <a:rect l="l" t="t" r="r" b="b"/>
              <a:pathLst>
                <a:path w="1392545" h="660400">
                  <a:moveTo>
                    <a:pt x="126808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8085" y="0"/>
                  </a:lnTo>
                  <a:cubicBezTo>
                    <a:pt x="1336665" y="0"/>
                    <a:pt x="1392545" y="55880"/>
                    <a:pt x="1392545" y="124460"/>
                  </a:cubicBezTo>
                  <a:lnTo>
                    <a:pt x="1392545" y="535940"/>
                  </a:lnTo>
                  <a:cubicBezTo>
                    <a:pt x="1392545" y="604520"/>
                    <a:pt x="1336665" y="660400"/>
                    <a:pt x="1268085" y="6604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117952" y="6042571"/>
            <a:ext cx="11889836" cy="874549"/>
            <a:chOff x="0" y="0"/>
            <a:chExt cx="1392545" cy="6604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392545" cy="660400"/>
            </a:xfrm>
            <a:custGeom>
              <a:avLst/>
              <a:gdLst/>
              <a:ahLst/>
              <a:cxnLst/>
              <a:rect l="l" t="t" r="r" b="b"/>
              <a:pathLst>
                <a:path w="1392545" h="660400">
                  <a:moveTo>
                    <a:pt x="126808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8085" y="0"/>
                  </a:lnTo>
                  <a:cubicBezTo>
                    <a:pt x="1336665" y="0"/>
                    <a:pt x="1392545" y="55880"/>
                    <a:pt x="1392545" y="124460"/>
                  </a:cubicBezTo>
                  <a:lnTo>
                    <a:pt x="1392545" y="535940"/>
                  </a:lnTo>
                  <a:cubicBezTo>
                    <a:pt x="1392545" y="604520"/>
                    <a:pt x="1336665" y="660400"/>
                    <a:pt x="1268085" y="6604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3" name="AutoShape 53"/>
          <p:cNvSpPr/>
          <p:nvPr/>
        </p:nvSpPr>
        <p:spPr>
          <a:xfrm rot="-5415509">
            <a:off x="1719754" y="3791091"/>
            <a:ext cx="801444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54" name="AutoShape 54"/>
          <p:cNvSpPr/>
          <p:nvPr/>
        </p:nvSpPr>
        <p:spPr>
          <a:xfrm rot="-5415509">
            <a:off x="4103920" y="3791091"/>
            <a:ext cx="801444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55" name="AutoShape 55"/>
          <p:cNvSpPr/>
          <p:nvPr/>
        </p:nvSpPr>
        <p:spPr>
          <a:xfrm rot="-5415509">
            <a:off x="6647489" y="3791091"/>
            <a:ext cx="801444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56" name="AutoShape 56"/>
          <p:cNvSpPr/>
          <p:nvPr/>
        </p:nvSpPr>
        <p:spPr>
          <a:xfrm rot="-5415509">
            <a:off x="9272182" y="3791091"/>
            <a:ext cx="801444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57" name="AutoShape 57"/>
          <p:cNvSpPr/>
          <p:nvPr/>
        </p:nvSpPr>
        <p:spPr>
          <a:xfrm rot="-5415509">
            <a:off x="12019587" y="3816644"/>
            <a:ext cx="801444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58" name="AutoShape 58"/>
          <p:cNvSpPr/>
          <p:nvPr/>
        </p:nvSpPr>
        <p:spPr>
          <a:xfrm rot="-5415509">
            <a:off x="14780723" y="3791091"/>
            <a:ext cx="801444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59" name="AutoShape 59"/>
          <p:cNvSpPr/>
          <p:nvPr/>
        </p:nvSpPr>
        <p:spPr>
          <a:xfrm rot="-5415509">
            <a:off x="1625786" y="7300341"/>
            <a:ext cx="78658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60" name="AutoShape 60"/>
          <p:cNvSpPr/>
          <p:nvPr/>
        </p:nvSpPr>
        <p:spPr>
          <a:xfrm rot="-5415509">
            <a:off x="4163607" y="7300341"/>
            <a:ext cx="78658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61" name="AutoShape 61"/>
          <p:cNvSpPr/>
          <p:nvPr/>
        </p:nvSpPr>
        <p:spPr>
          <a:xfrm rot="-5415509">
            <a:off x="6620616" y="7300341"/>
            <a:ext cx="78658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62" name="AutoShape 62"/>
          <p:cNvSpPr/>
          <p:nvPr/>
        </p:nvSpPr>
        <p:spPr>
          <a:xfrm rot="-5415509">
            <a:off x="9256974" y="7307333"/>
            <a:ext cx="78658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hu-HU"/>
          </a:p>
        </p:txBody>
      </p:sp>
      <p:grpSp>
        <p:nvGrpSpPr>
          <p:cNvPr id="63" name="Group 63"/>
          <p:cNvGrpSpPr/>
          <p:nvPr/>
        </p:nvGrpSpPr>
        <p:grpSpPr>
          <a:xfrm>
            <a:off x="11039326" y="7507007"/>
            <a:ext cx="3042314" cy="1182477"/>
            <a:chOff x="0" y="-85725"/>
            <a:chExt cx="4056419" cy="1576635"/>
          </a:xfrm>
        </p:grpSpPr>
        <p:sp>
          <p:nvSpPr>
            <p:cNvPr id="64" name="TextBox 64"/>
            <p:cNvSpPr txBox="1"/>
            <p:nvPr/>
          </p:nvSpPr>
          <p:spPr>
            <a:xfrm>
              <a:off x="0" y="-85725"/>
              <a:ext cx="4056419" cy="4952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5"/>
                </a:lnSpc>
              </a:pPr>
              <a:endParaRPr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560741"/>
              <a:ext cx="4056419" cy="930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87"/>
                </a:lnSpc>
              </a:pPr>
              <a:r>
                <a:rPr lang="hu-HU" spc="54" dirty="0">
                  <a:solidFill>
                    <a:srgbClr val="FFFFFF"/>
                  </a:solidFill>
                  <a:latin typeface="Amiko Bold"/>
                </a:rPr>
                <a:t>Hűtőtorony korszerűsítése</a:t>
              </a:r>
            </a:p>
          </p:txBody>
        </p:sp>
      </p:grpSp>
      <p:sp>
        <p:nvSpPr>
          <p:cNvPr id="68" name="AutoShape 68"/>
          <p:cNvSpPr/>
          <p:nvPr/>
        </p:nvSpPr>
        <p:spPr>
          <a:xfrm rot="-5415509">
            <a:off x="12193909" y="7300341"/>
            <a:ext cx="78658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hu-HU"/>
          </a:p>
        </p:txBody>
      </p:sp>
      <p:grpSp>
        <p:nvGrpSpPr>
          <p:cNvPr id="69" name="Group 69"/>
          <p:cNvGrpSpPr/>
          <p:nvPr/>
        </p:nvGrpSpPr>
        <p:grpSpPr>
          <a:xfrm>
            <a:off x="13635158" y="7496553"/>
            <a:ext cx="4446249" cy="2625659"/>
            <a:chOff x="0" y="-85725"/>
            <a:chExt cx="5928332" cy="3500878"/>
          </a:xfrm>
        </p:grpSpPr>
        <p:sp>
          <p:nvSpPr>
            <p:cNvPr id="70" name="TextBox 70"/>
            <p:cNvSpPr txBox="1"/>
            <p:nvPr/>
          </p:nvSpPr>
          <p:spPr>
            <a:xfrm>
              <a:off x="0" y="-85725"/>
              <a:ext cx="4056419" cy="4952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5"/>
                </a:lnSpc>
              </a:pPr>
              <a:endParaRPr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159284" y="575572"/>
              <a:ext cx="5769048" cy="28395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>
                <a:lnSpc>
                  <a:spcPts val="2787"/>
                </a:lnSpc>
                <a:buFont typeface="Arial" panose="020B0604020202020204" pitchFamily="34" charset="0"/>
                <a:buChar char="•"/>
              </a:pPr>
              <a:r>
                <a:rPr lang="hu-HU" sz="1689" spc="54" dirty="0">
                  <a:solidFill>
                    <a:srgbClr val="FFFFFF"/>
                  </a:solidFill>
                  <a:latin typeface="Amiko Bold"/>
                </a:rPr>
                <a:t>Gyártási folyamat további korszerűsítése</a:t>
              </a:r>
            </a:p>
            <a:p>
              <a:pPr marL="285750" indent="-285750">
                <a:lnSpc>
                  <a:spcPts val="2787"/>
                </a:lnSpc>
                <a:buFont typeface="Arial" panose="020B0604020202020204" pitchFamily="34" charset="0"/>
                <a:buChar char="•"/>
              </a:pPr>
              <a:r>
                <a:rPr lang="hu-HU" sz="1689" spc="54" dirty="0">
                  <a:solidFill>
                    <a:srgbClr val="FFFFFF"/>
                  </a:solidFill>
                  <a:latin typeface="Amiko Bold"/>
                </a:rPr>
                <a:t>Desztillációs maradék feldolgozó üzem létesítése</a:t>
              </a:r>
            </a:p>
            <a:p>
              <a:pPr marL="285750" indent="-285750">
                <a:lnSpc>
                  <a:spcPts val="2787"/>
                </a:lnSpc>
                <a:buFont typeface="Arial" panose="020B0604020202020204" pitchFamily="34" charset="0"/>
                <a:buChar char="•"/>
              </a:pPr>
              <a:r>
                <a:rPr lang="hu-HU" sz="1689" spc="54" dirty="0">
                  <a:solidFill>
                    <a:srgbClr val="FFFFFF"/>
                  </a:solidFill>
                  <a:latin typeface="Amiko Bold"/>
                </a:rPr>
                <a:t>Karbonsemlegességre való törekvés</a:t>
              </a:r>
            </a:p>
          </p:txBody>
        </p:sp>
      </p:grpSp>
      <p:sp>
        <p:nvSpPr>
          <p:cNvPr id="74" name="AutoShape 74"/>
          <p:cNvSpPr/>
          <p:nvPr/>
        </p:nvSpPr>
        <p:spPr>
          <a:xfrm rot="-5415509">
            <a:off x="14789742" y="7289886"/>
            <a:ext cx="78658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hu-HU"/>
          </a:p>
        </p:txBody>
      </p:sp>
      <p:pic>
        <p:nvPicPr>
          <p:cNvPr id="75" name="Picture 75"/>
          <p:cNvPicPr>
            <a:picLocks noChangeAspect="1"/>
          </p:cNvPicPr>
          <p:nvPr/>
        </p:nvPicPr>
        <p:blipFill>
          <a:blip r:embed="rId3"/>
          <a:srcRect l="24457" t="17211" r="22142" b="8154"/>
          <a:stretch>
            <a:fillRect/>
          </a:stretch>
        </p:blipFill>
        <p:spPr>
          <a:xfrm>
            <a:off x="15844166" y="317391"/>
            <a:ext cx="2013754" cy="1990063"/>
          </a:xfrm>
          <a:prstGeom prst="rect">
            <a:avLst/>
          </a:prstGeom>
        </p:spPr>
      </p:pic>
      <p:sp>
        <p:nvSpPr>
          <p:cNvPr id="77" name="TextBox 77"/>
          <p:cNvSpPr txBox="1"/>
          <p:nvPr/>
        </p:nvSpPr>
        <p:spPr>
          <a:xfrm>
            <a:off x="1600179" y="2669599"/>
            <a:ext cx="987819" cy="480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89"/>
              </a:lnSpc>
            </a:pPr>
            <a:r>
              <a:rPr lang="en-US" sz="2921" dirty="0">
                <a:solidFill>
                  <a:srgbClr val="0087C6"/>
                </a:solidFill>
                <a:latin typeface="Aileron Regular"/>
              </a:rPr>
              <a:t>1884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4006354" y="2669599"/>
            <a:ext cx="981172" cy="480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089"/>
              </a:lnSpc>
              <a:spcBef>
                <a:spcPct val="0"/>
              </a:spcBef>
            </a:pPr>
            <a:r>
              <a:rPr lang="hu-HU" sz="2921" dirty="0">
                <a:solidFill>
                  <a:srgbClr val="0087C6"/>
                </a:solidFill>
                <a:latin typeface="Aileron Regular"/>
              </a:rPr>
              <a:t>1891</a:t>
            </a:r>
            <a:endParaRPr lang="en-US" sz="2921" dirty="0">
              <a:solidFill>
                <a:srgbClr val="0087C6"/>
              </a:solidFill>
              <a:latin typeface="Aileron Regular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6532584" y="2669599"/>
            <a:ext cx="965545" cy="480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089"/>
              </a:lnSpc>
              <a:spcBef>
                <a:spcPct val="0"/>
              </a:spcBef>
            </a:pPr>
            <a:r>
              <a:rPr lang="hu-HU" sz="2921" dirty="0">
                <a:solidFill>
                  <a:srgbClr val="0087C6"/>
                </a:solidFill>
                <a:latin typeface="Aileron Regular"/>
              </a:rPr>
              <a:t>1944</a:t>
            </a:r>
            <a:endParaRPr lang="en-US" sz="2921" dirty="0">
              <a:solidFill>
                <a:srgbClr val="0087C6"/>
              </a:solidFill>
              <a:latin typeface="Aileron Regular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9212375" y="2702591"/>
            <a:ext cx="896830" cy="480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089"/>
              </a:lnSpc>
              <a:spcBef>
                <a:spcPct val="0"/>
              </a:spcBef>
            </a:pPr>
            <a:r>
              <a:rPr lang="hu-HU" sz="2921" dirty="0">
                <a:solidFill>
                  <a:srgbClr val="0087C6"/>
                </a:solidFill>
                <a:latin typeface="Aileron Regular"/>
              </a:rPr>
              <a:t>1970</a:t>
            </a:r>
            <a:endParaRPr lang="en-US" sz="2921" dirty="0">
              <a:solidFill>
                <a:srgbClr val="0087C6"/>
              </a:solidFill>
              <a:latin typeface="Aileron Regular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11878487" y="2700055"/>
            <a:ext cx="1030140" cy="480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089"/>
              </a:lnSpc>
              <a:spcBef>
                <a:spcPct val="0"/>
              </a:spcBef>
            </a:pPr>
            <a:r>
              <a:rPr lang="en-US" sz="2921" dirty="0">
                <a:solidFill>
                  <a:srgbClr val="0087C6"/>
                </a:solidFill>
                <a:latin typeface="Aileron Regular"/>
              </a:rPr>
              <a:t>1996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4745654" y="2675389"/>
            <a:ext cx="894138" cy="480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089"/>
              </a:lnSpc>
              <a:spcBef>
                <a:spcPct val="0"/>
              </a:spcBef>
            </a:pPr>
            <a:r>
              <a:rPr lang="en-US" sz="2921" dirty="0">
                <a:solidFill>
                  <a:srgbClr val="0087C6"/>
                </a:solidFill>
                <a:latin typeface="Aileron Regular"/>
              </a:rPr>
              <a:t>2007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967409" y="6177347"/>
            <a:ext cx="2051069" cy="469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014"/>
              </a:lnSpc>
              <a:spcBef>
                <a:spcPct val="0"/>
              </a:spcBef>
            </a:pPr>
            <a:r>
              <a:rPr lang="hu-HU" sz="2867" dirty="0">
                <a:solidFill>
                  <a:srgbClr val="0087C6"/>
                </a:solidFill>
                <a:latin typeface="Aileron Regular"/>
              </a:rPr>
              <a:t>2015-2022</a:t>
            </a:r>
            <a:endParaRPr lang="en-US" sz="2867" dirty="0">
              <a:solidFill>
                <a:srgbClr val="0087C6"/>
              </a:solidFill>
              <a:latin typeface="Aileron Regular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1140364" y="685827"/>
            <a:ext cx="5941154" cy="1041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87"/>
              </a:lnSpc>
            </a:pPr>
            <a:r>
              <a:rPr lang="hu-HU" sz="6347" dirty="0">
                <a:solidFill>
                  <a:srgbClr val="FFFFFF"/>
                </a:solidFill>
                <a:latin typeface="Arimo Bold"/>
              </a:rPr>
              <a:t>TÖRTÉNELEM</a:t>
            </a:r>
            <a:endParaRPr lang="en-US" sz="6347" dirty="0">
              <a:solidFill>
                <a:srgbClr val="FFFFFF"/>
              </a:solidFill>
              <a:latin typeface="Arimo Bold"/>
            </a:endParaRPr>
          </a:p>
        </p:txBody>
      </p:sp>
      <p:grpSp>
        <p:nvGrpSpPr>
          <p:cNvPr id="92" name="Group 43">
            <a:extLst>
              <a:ext uri="{FF2B5EF4-FFF2-40B4-BE49-F238E27FC236}">
                <a16:creationId xmlns:a16="http://schemas.microsoft.com/office/drawing/2014/main" id="{34BBA2F8-1409-98B4-82ED-03FA7F1FE73F}"/>
              </a:ext>
            </a:extLst>
          </p:cNvPr>
          <p:cNvGrpSpPr/>
          <p:nvPr/>
        </p:nvGrpSpPr>
        <p:grpSpPr>
          <a:xfrm>
            <a:off x="14217755" y="5993136"/>
            <a:ext cx="1878939" cy="891067"/>
            <a:chOff x="0" y="0"/>
            <a:chExt cx="1392545" cy="660400"/>
          </a:xfrm>
        </p:grpSpPr>
        <p:sp>
          <p:nvSpPr>
            <p:cNvPr id="93" name="Freeform 44">
              <a:extLst>
                <a:ext uri="{FF2B5EF4-FFF2-40B4-BE49-F238E27FC236}">
                  <a16:creationId xmlns:a16="http://schemas.microsoft.com/office/drawing/2014/main" id="{CD5A8CD9-B831-EA85-211C-03B2FAF162F1}"/>
                </a:ext>
              </a:extLst>
            </p:cNvPr>
            <p:cNvSpPr/>
            <p:nvPr/>
          </p:nvSpPr>
          <p:spPr>
            <a:xfrm>
              <a:off x="0" y="0"/>
              <a:ext cx="1392545" cy="660400"/>
            </a:xfrm>
            <a:custGeom>
              <a:avLst/>
              <a:gdLst/>
              <a:ahLst/>
              <a:cxnLst/>
              <a:rect l="l" t="t" r="r" b="b"/>
              <a:pathLst>
                <a:path w="1392545" h="660400">
                  <a:moveTo>
                    <a:pt x="126808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8085" y="0"/>
                  </a:lnTo>
                  <a:cubicBezTo>
                    <a:pt x="1336665" y="0"/>
                    <a:pt x="1392545" y="55880"/>
                    <a:pt x="1392545" y="124460"/>
                  </a:cubicBezTo>
                  <a:lnTo>
                    <a:pt x="1392545" y="535940"/>
                  </a:lnTo>
                  <a:cubicBezTo>
                    <a:pt x="1392545" y="604520"/>
                    <a:pt x="1336665" y="660400"/>
                    <a:pt x="1268085" y="6604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94" name="TextBox 82">
            <a:extLst>
              <a:ext uri="{FF2B5EF4-FFF2-40B4-BE49-F238E27FC236}">
                <a16:creationId xmlns:a16="http://schemas.microsoft.com/office/drawing/2014/main" id="{5BE78F35-13B1-CA0F-CE5F-E3503F386E41}"/>
              </a:ext>
            </a:extLst>
          </p:cNvPr>
          <p:cNvSpPr txBox="1"/>
          <p:nvPr/>
        </p:nvSpPr>
        <p:spPr>
          <a:xfrm>
            <a:off x="14449973" y="6155970"/>
            <a:ext cx="1371781" cy="480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089"/>
              </a:lnSpc>
              <a:spcBef>
                <a:spcPct val="0"/>
              </a:spcBef>
            </a:pPr>
            <a:r>
              <a:rPr lang="hu-HU" sz="2921" dirty="0">
                <a:solidFill>
                  <a:srgbClr val="0087C6"/>
                </a:solidFill>
                <a:latin typeface="Aileron Regular"/>
              </a:rPr>
              <a:t>2022-</a:t>
            </a:r>
            <a:endParaRPr lang="en-US" sz="2921" dirty="0">
              <a:solidFill>
                <a:srgbClr val="0087C6"/>
              </a:solidFill>
              <a:latin typeface="Aileron 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8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3675" y="4742536"/>
            <a:ext cx="746649" cy="746667"/>
            <a:chOff x="0" y="0"/>
            <a:chExt cx="995532" cy="99555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95532" cy="995556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221355" y="288228"/>
              <a:ext cx="552822" cy="409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62"/>
                </a:lnSpc>
              </a:pPr>
              <a:r>
                <a:rPr lang="en-US" sz="1968">
                  <a:solidFill>
                    <a:srgbClr val="018EC6"/>
                  </a:solidFill>
                  <a:latin typeface="Public Sans"/>
                </a:rPr>
                <a:t>01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88109" y="4742536"/>
            <a:ext cx="746649" cy="746667"/>
            <a:chOff x="0" y="0"/>
            <a:chExt cx="995532" cy="99555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995532" cy="995556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221355" y="288228"/>
              <a:ext cx="552822" cy="409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62"/>
                </a:lnSpc>
              </a:pPr>
              <a:r>
                <a:rPr lang="en-US" sz="1968">
                  <a:solidFill>
                    <a:srgbClr val="0087C6"/>
                  </a:solidFill>
                  <a:latin typeface="Public Sans"/>
                </a:rPr>
                <a:t>02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592542" y="4742536"/>
            <a:ext cx="746649" cy="746667"/>
            <a:chOff x="0" y="0"/>
            <a:chExt cx="995532" cy="995556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995532" cy="995556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21355" y="288228"/>
              <a:ext cx="552822" cy="409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62"/>
                </a:lnSpc>
              </a:pPr>
              <a:r>
                <a:rPr lang="en-US" sz="1968">
                  <a:solidFill>
                    <a:srgbClr val="0087C6"/>
                  </a:solidFill>
                  <a:latin typeface="Public Sans"/>
                </a:rPr>
                <a:t>03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641286" y="4742536"/>
            <a:ext cx="746649" cy="746667"/>
            <a:chOff x="0" y="0"/>
            <a:chExt cx="995532" cy="995556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995532" cy="995556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21355" y="288228"/>
              <a:ext cx="552822" cy="409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62"/>
                </a:lnSpc>
              </a:pPr>
              <a:r>
                <a:rPr lang="en-US" sz="1968">
                  <a:solidFill>
                    <a:srgbClr val="0087C6"/>
                  </a:solidFill>
                  <a:latin typeface="Public Sans"/>
                </a:rPr>
                <a:t>04</a:t>
              </a:r>
            </a:p>
          </p:txBody>
        </p:sp>
      </p:grpSp>
      <p:sp>
        <p:nvSpPr>
          <p:cNvPr id="18" name="AutoShape 18"/>
          <p:cNvSpPr/>
          <p:nvPr/>
        </p:nvSpPr>
        <p:spPr>
          <a:xfrm>
            <a:off x="1940942" y="3903354"/>
            <a:ext cx="3076772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" name="AutoShape 19"/>
          <p:cNvSpPr/>
          <p:nvPr/>
        </p:nvSpPr>
        <p:spPr>
          <a:xfrm>
            <a:off x="7161433" y="3903354"/>
            <a:ext cx="7853177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0" name="AutoShape 20"/>
          <p:cNvSpPr/>
          <p:nvPr/>
        </p:nvSpPr>
        <p:spPr>
          <a:xfrm rot="5400000">
            <a:off x="2948840" y="4311514"/>
            <a:ext cx="816319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1" name="AutoShape 21"/>
          <p:cNvSpPr/>
          <p:nvPr/>
        </p:nvSpPr>
        <p:spPr>
          <a:xfrm rot="5400000">
            <a:off x="6753274" y="4311514"/>
            <a:ext cx="816319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2" name="AutoShape 22"/>
          <p:cNvSpPr/>
          <p:nvPr/>
        </p:nvSpPr>
        <p:spPr>
          <a:xfrm rot="5400000">
            <a:off x="10534844" y="4357241"/>
            <a:ext cx="816319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23" name="AutoShape 23"/>
          <p:cNvSpPr/>
          <p:nvPr/>
        </p:nvSpPr>
        <p:spPr>
          <a:xfrm rot="5400000">
            <a:off x="14583588" y="4334377"/>
            <a:ext cx="816319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327048">
            <a:off x="2731510" y="6785682"/>
            <a:ext cx="1449908" cy="297416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435035" y="7302513"/>
            <a:ext cx="1407070" cy="194050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963118" y="7570115"/>
            <a:ext cx="2148194" cy="167290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980758" y="7570115"/>
            <a:ext cx="2252238" cy="1605068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1742014" y="5987126"/>
            <a:ext cx="3275700" cy="1315387"/>
            <a:chOff x="0" y="19049"/>
            <a:chExt cx="4367599" cy="1753850"/>
          </a:xfrm>
        </p:grpSpPr>
        <p:sp>
          <p:nvSpPr>
            <p:cNvPr id="29" name="TextBox 29"/>
            <p:cNvSpPr txBox="1"/>
            <p:nvPr/>
          </p:nvSpPr>
          <p:spPr>
            <a:xfrm>
              <a:off x="0" y="19049"/>
              <a:ext cx="4367599" cy="68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10"/>
                </a:lnSpc>
              </a:pPr>
              <a:r>
                <a:rPr lang="hu-HU" sz="3646" dirty="0">
                  <a:solidFill>
                    <a:srgbClr val="FFFFFF"/>
                  </a:solidFill>
                  <a:latin typeface="Decalotype Bold"/>
                </a:rPr>
                <a:t>MELASZ</a:t>
              </a:r>
              <a:endParaRPr lang="en-US" sz="3646" dirty="0">
                <a:solidFill>
                  <a:srgbClr val="FFFFFF"/>
                </a:solidFill>
                <a:latin typeface="Decalotype Bold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1197823"/>
              <a:ext cx="4367599" cy="575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773840" y="5972839"/>
            <a:ext cx="4655321" cy="2343698"/>
            <a:chOff x="0" y="0"/>
            <a:chExt cx="6207094" cy="3124930"/>
          </a:xfrm>
        </p:grpSpPr>
        <p:sp>
          <p:nvSpPr>
            <p:cNvPr id="32" name="TextBox 32"/>
            <p:cNvSpPr txBox="1"/>
            <p:nvPr/>
          </p:nvSpPr>
          <p:spPr>
            <a:xfrm>
              <a:off x="0" y="19050"/>
              <a:ext cx="6207094" cy="2079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0"/>
                </a:lnSpc>
              </a:pPr>
              <a:r>
                <a:rPr lang="hu-HU" sz="3646" dirty="0">
                  <a:solidFill>
                    <a:srgbClr val="FFFFFF"/>
                  </a:solidFill>
                  <a:latin typeface="Decalotype Bold"/>
                </a:rPr>
                <a:t>BIOETANOL</a:t>
              </a:r>
              <a:endParaRPr lang="en-US" sz="3646" dirty="0">
                <a:solidFill>
                  <a:srgbClr val="FFFFFF"/>
                </a:solidFill>
                <a:latin typeface="Decalotype Bold"/>
              </a:endParaRPr>
            </a:p>
            <a:p>
              <a:pPr algn="ctr">
                <a:lnSpc>
                  <a:spcPts val="4010"/>
                </a:lnSpc>
              </a:pPr>
              <a:endParaRPr lang="en-US" sz="3646" dirty="0">
                <a:solidFill>
                  <a:srgbClr val="FFFFFF"/>
                </a:solidFill>
                <a:latin typeface="Decalotype Bold"/>
              </a:endParaRPr>
            </a:p>
            <a:p>
              <a:pPr marL="0" lvl="0" indent="0" algn="ctr">
                <a:lnSpc>
                  <a:spcPts val="4010"/>
                </a:lnSpc>
              </a:pPr>
              <a:endParaRPr lang="en-US" sz="3646" dirty="0">
                <a:solidFill>
                  <a:srgbClr val="FFFFFF"/>
                </a:solidFill>
                <a:latin typeface="Decalotype Bold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2549176"/>
              <a:ext cx="6207094" cy="575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429161" y="5987126"/>
            <a:ext cx="3275700" cy="1310322"/>
            <a:chOff x="0" y="19049"/>
            <a:chExt cx="4367599" cy="1747097"/>
          </a:xfrm>
        </p:grpSpPr>
        <p:sp>
          <p:nvSpPr>
            <p:cNvPr id="35" name="TextBox 35"/>
            <p:cNvSpPr txBox="1"/>
            <p:nvPr/>
          </p:nvSpPr>
          <p:spPr>
            <a:xfrm>
              <a:off x="0" y="19049"/>
              <a:ext cx="4367599" cy="68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10"/>
                </a:lnSpc>
              </a:pPr>
              <a:r>
                <a:rPr lang="hu-HU" sz="3646" dirty="0">
                  <a:solidFill>
                    <a:srgbClr val="FFFFFF"/>
                  </a:solidFill>
                  <a:latin typeface="Decalotype Bold"/>
                </a:rPr>
                <a:t>DEXTRÓZ</a:t>
              </a:r>
              <a:endParaRPr lang="en-US" sz="3646" dirty="0">
                <a:solidFill>
                  <a:srgbClr val="FFFFFF"/>
                </a:solidFill>
                <a:latin typeface="Decalotype Bold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1191070"/>
              <a:ext cx="4367599" cy="575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3086724" y="5987126"/>
            <a:ext cx="3764319" cy="1819612"/>
            <a:chOff x="0" y="19049"/>
            <a:chExt cx="5019091" cy="2426150"/>
          </a:xfrm>
        </p:grpSpPr>
        <p:sp>
          <p:nvSpPr>
            <p:cNvPr id="38" name="TextBox 38"/>
            <p:cNvSpPr txBox="1"/>
            <p:nvPr/>
          </p:nvSpPr>
          <p:spPr>
            <a:xfrm>
              <a:off x="0" y="19049"/>
              <a:ext cx="5019091" cy="1367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10"/>
                </a:lnSpc>
              </a:pPr>
              <a:r>
                <a:rPr lang="hu-HU" sz="3646" dirty="0">
                  <a:solidFill>
                    <a:srgbClr val="FFFFFF"/>
                  </a:solidFill>
                  <a:latin typeface="Decalotype Bold"/>
                </a:rPr>
                <a:t>KUKORICA-CUKOR SZÁRMAZÉKOK</a:t>
              </a:r>
              <a:endParaRPr lang="en-US" sz="3646" dirty="0">
                <a:solidFill>
                  <a:srgbClr val="FFFFFF"/>
                </a:solidFill>
                <a:latin typeface="Decalotype Bold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1870123"/>
              <a:ext cx="5019091" cy="575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9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587835" y="2955113"/>
            <a:ext cx="3737258" cy="64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79"/>
              </a:lnSpc>
              <a:spcBef>
                <a:spcPct val="0"/>
              </a:spcBef>
            </a:pPr>
            <a:r>
              <a:rPr lang="hu-HU" sz="4566" dirty="0">
                <a:solidFill>
                  <a:srgbClr val="FFFFFF"/>
                </a:solidFill>
                <a:latin typeface="Decalotype Bold"/>
              </a:rPr>
              <a:t>FŐ ALAPANYAG</a:t>
            </a:r>
            <a:endParaRPr lang="en-US" sz="4566" dirty="0">
              <a:solidFill>
                <a:srgbClr val="FFFFFF"/>
              </a:solidFill>
              <a:latin typeface="Decalotype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7959079" y="3036174"/>
            <a:ext cx="5967847" cy="640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479"/>
              </a:lnSpc>
              <a:spcBef>
                <a:spcPct val="0"/>
              </a:spcBef>
            </a:pPr>
            <a:r>
              <a:rPr lang="hu-HU" sz="4566" dirty="0">
                <a:solidFill>
                  <a:srgbClr val="FFFFFF"/>
                </a:solidFill>
                <a:latin typeface="Decalotype Bold"/>
              </a:rPr>
              <a:t>ALTERNATÍV ALAPANYAG</a:t>
            </a:r>
            <a:endParaRPr lang="en-US" sz="4566" dirty="0">
              <a:solidFill>
                <a:srgbClr val="FFFFFF"/>
              </a:solidFill>
              <a:latin typeface="Decalotype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810121" y="685827"/>
            <a:ext cx="6437663" cy="1041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7"/>
              </a:lnSpc>
            </a:pPr>
            <a:r>
              <a:rPr lang="hu-HU" sz="6347" dirty="0">
                <a:solidFill>
                  <a:srgbClr val="FFFFFF"/>
                </a:solidFill>
                <a:latin typeface="Arimo Bold"/>
              </a:rPr>
              <a:t>ALAPANYAG</a:t>
            </a:r>
            <a:endParaRPr lang="en-US" sz="6347" dirty="0">
              <a:solidFill>
                <a:srgbClr val="FFFFFF"/>
              </a:solidFill>
              <a:latin typeface="Arimo Bold"/>
            </a:endParaRPr>
          </a:p>
        </p:txBody>
      </p:sp>
      <p:pic>
        <p:nvPicPr>
          <p:cNvPr id="43" name="Picture 43"/>
          <p:cNvPicPr>
            <a:picLocks noChangeAspect="1"/>
          </p:cNvPicPr>
          <p:nvPr/>
        </p:nvPicPr>
        <p:blipFill>
          <a:blip r:embed="rId10"/>
          <a:srcRect l="24457" t="17211" r="22142" b="8154"/>
          <a:stretch>
            <a:fillRect/>
          </a:stretch>
        </p:blipFill>
        <p:spPr>
          <a:xfrm>
            <a:off x="15844166" y="317391"/>
            <a:ext cx="2013754" cy="19900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8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457" t="17211" r="22142" b="8154"/>
          <a:stretch>
            <a:fillRect/>
          </a:stretch>
        </p:blipFill>
        <p:spPr>
          <a:xfrm>
            <a:off x="15844166" y="317391"/>
            <a:ext cx="2013754" cy="19900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42845" t="28446" r="25317"/>
          <a:stretch>
            <a:fillRect/>
          </a:stretch>
        </p:blipFill>
        <p:spPr>
          <a:xfrm>
            <a:off x="13449065" y="4797553"/>
            <a:ext cx="2454736" cy="36825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2799" t="9114" r="1999" b="8281"/>
          <a:stretch>
            <a:fillRect/>
          </a:stretch>
        </p:blipFill>
        <p:spPr>
          <a:xfrm>
            <a:off x="1164637" y="4447690"/>
            <a:ext cx="5453649" cy="31438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981553" y="3688461"/>
            <a:ext cx="5396459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22832" y="3180354"/>
            <a:ext cx="3737258" cy="64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79"/>
              </a:lnSpc>
              <a:spcBef>
                <a:spcPct val="0"/>
              </a:spcBef>
            </a:pPr>
            <a:r>
              <a:rPr lang="hu-HU" sz="4566" dirty="0">
                <a:solidFill>
                  <a:srgbClr val="FFFFFF"/>
                </a:solidFill>
                <a:latin typeface="Decalotype Bold"/>
              </a:rPr>
              <a:t>CUKORRÉPA</a:t>
            </a:r>
            <a:endParaRPr lang="en-US" sz="4566" dirty="0">
              <a:solidFill>
                <a:srgbClr val="FFFFFF"/>
              </a:solidFill>
              <a:latin typeface="Decalotype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658714" y="9364929"/>
            <a:ext cx="10970571" cy="519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12"/>
              </a:lnSpc>
              <a:spcBef>
                <a:spcPct val="0"/>
              </a:spcBef>
            </a:pPr>
            <a:r>
              <a:rPr lang="en-US" sz="3343" dirty="0" err="1">
                <a:solidFill>
                  <a:srgbClr val="FFFFFF"/>
                </a:solidFill>
                <a:latin typeface="Decalotype Bold"/>
              </a:rPr>
              <a:t>Melasz</a:t>
            </a:r>
            <a:r>
              <a:rPr lang="hu-HU" sz="3343" dirty="0">
                <a:solidFill>
                  <a:srgbClr val="FFFFFF"/>
                </a:solidFill>
                <a:latin typeface="Decalotype Bold"/>
              </a:rPr>
              <a:t> </a:t>
            </a:r>
            <a:r>
              <a:rPr lang="en-US" sz="3343" dirty="0" err="1">
                <a:solidFill>
                  <a:srgbClr val="FFFFFF"/>
                </a:solidFill>
                <a:latin typeface="Decalotype Bold"/>
              </a:rPr>
              <a:t>szállítók</a:t>
            </a:r>
            <a:r>
              <a:rPr lang="en-US" sz="3343" dirty="0">
                <a:solidFill>
                  <a:srgbClr val="FFFFFF"/>
                </a:solidFill>
                <a:latin typeface="Decalotype Bold"/>
              </a:rPr>
              <a:t>: AGRANA, NORD ZUCKER, ASTARTA, TEREOS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82354" y="3176620"/>
            <a:ext cx="4893861" cy="64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79"/>
              </a:lnSpc>
              <a:spcBef>
                <a:spcPct val="0"/>
              </a:spcBef>
            </a:pPr>
            <a:r>
              <a:rPr lang="hu-HU" sz="4566" dirty="0">
                <a:solidFill>
                  <a:srgbClr val="FFFFFF"/>
                </a:solidFill>
                <a:latin typeface="Decalotype Bold"/>
              </a:rPr>
              <a:t>MELASZ </a:t>
            </a:r>
            <a:endParaRPr lang="en-US" sz="4566" dirty="0">
              <a:solidFill>
                <a:srgbClr val="FFFFFF"/>
              </a:solidFill>
              <a:latin typeface="Decalotype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493430" y="5133975"/>
            <a:ext cx="3641415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25"/>
              </a:lnSpc>
              <a:spcBef>
                <a:spcPct val="0"/>
              </a:spcBef>
            </a:pPr>
            <a:r>
              <a:rPr lang="hu-HU" sz="3854" dirty="0">
                <a:solidFill>
                  <a:srgbClr val="000000"/>
                </a:solidFill>
                <a:latin typeface="Decalotype Bold"/>
              </a:rPr>
              <a:t>CUKORGYÁRTÁS MELLÉKTERMÉK</a:t>
            </a:r>
            <a:endParaRPr lang="en-US" sz="3854" dirty="0">
              <a:solidFill>
                <a:srgbClr val="000000"/>
              </a:solidFill>
              <a:latin typeface="Decalotype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87049" y="1790531"/>
            <a:ext cx="4658660" cy="666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7"/>
              </a:lnSpc>
            </a:pPr>
            <a:r>
              <a:rPr lang="hu-HU" sz="4048" dirty="0">
                <a:solidFill>
                  <a:srgbClr val="FFFFFF">
                    <a:alpha val="68627"/>
                  </a:srgbClr>
                </a:solidFill>
                <a:latin typeface="Arimo Bold"/>
              </a:rPr>
              <a:t>FŐ ALAPANYAG</a:t>
            </a:r>
            <a:endParaRPr lang="en-US" sz="4048" dirty="0">
              <a:solidFill>
                <a:srgbClr val="FFFFFF">
                  <a:alpha val="68627"/>
                </a:srgbClr>
              </a:solidFill>
              <a:latin typeface="Arimo Bold"/>
            </a:endParaRPr>
          </a:p>
        </p:txBody>
      </p:sp>
      <p:sp>
        <p:nvSpPr>
          <p:cNvPr id="12" name="TextBox 42">
            <a:extLst>
              <a:ext uri="{FF2B5EF4-FFF2-40B4-BE49-F238E27FC236}">
                <a16:creationId xmlns:a16="http://schemas.microsoft.com/office/drawing/2014/main" id="{C153ABDE-9517-BEC5-720F-CEDBAFCA2AC3}"/>
              </a:ext>
            </a:extLst>
          </p:cNvPr>
          <p:cNvSpPr txBox="1"/>
          <p:nvPr/>
        </p:nvSpPr>
        <p:spPr>
          <a:xfrm>
            <a:off x="810121" y="685827"/>
            <a:ext cx="6437663" cy="1041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7"/>
              </a:lnSpc>
            </a:pPr>
            <a:r>
              <a:rPr lang="hu-HU" sz="6347" dirty="0">
                <a:solidFill>
                  <a:srgbClr val="FFFFFF"/>
                </a:solidFill>
                <a:latin typeface="Arimo Bold"/>
              </a:rPr>
              <a:t>ALAPANYAG</a:t>
            </a:r>
            <a:endParaRPr lang="en-US" sz="6347" dirty="0">
              <a:solidFill>
                <a:srgbClr val="FFFFFF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8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457" t="17211" r="22142" b="8154"/>
          <a:stretch>
            <a:fillRect/>
          </a:stretch>
        </p:blipFill>
        <p:spPr>
          <a:xfrm>
            <a:off x="15844166" y="317391"/>
            <a:ext cx="2013754" cy="19900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10120" y="685827"/>
            <a:ext cx="10785273" cy="1041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87"/>
              </a:lnSpc>
            </a:pPr>
            <a:r>
              <a:rPr lang="hu-HU" sz="6347" dirty="0">
                <a:solidFill>
                  <a:srgbClr val="FFFFFF"/>
                </a:solidFill>
                <a:latin typeface="Arimo Bold"/>
              </a:rPr>
              <a:t>GYÁRTÁSI TECHNOLGÓIA</a:t>
            </a:r>
            <a:endParaRPr lang="en-US" sz="6347" dirty="0">
              <a:solidFill>
                <a:srgbClr val="FFFFFF"/>
              </a:solidFill>
              <a:latin typeface="Arimo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340601" y="2752555"/>
            <a:ext cx="1054518" cy="6409135"/>
            <a:chOff x="0" y="0"/>
            <a:chExt cx="788550" cy="479263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549" cy="4792635"/>
            </a:xfrm>
            <a:custGeom>
              <a:avLst/>
              <a:gdLst/>
              <a:ahLst/>
              <a:cxnLst/>
              <a:rect l="l" t="t" r="r" b="b"/>
              <a:pathLst>
                <a:path w="788549" h="4792635">
                  <a:moveTo>
                    <a:pt x="0" y="0"/>
                  </a:moveTo>
                  <a:lnTo>
                    <a:pt x="0" y="4792635"/>
                  </a:lnTo>
                  <a:lnTo>
                    <a:pt x="788549" y="4792635"/>
                  </a:lnTo>
                  <a:lnTo>
                    <a:pt x="788549" y="0"/>
                  </a:lnTo>
                  <a:lnTo>
                    <a:pt x="0" y="0"/>
                  </a:lnTo>
                  <a:close/>
                  <a:moveTo>
                    <a:pt x="727589" y="4731675"/>
                  </a:moveTo>
                  <a:lnTo>
                    <a:pt x="59690" y="4731675"/>
                  </a:lnTo>
                  <a:lnTo>
                    <a:pt x="59690" y="59690"/>
                  </a:lnTo>
                  <a:lnTo>
                    <a:pt x="727590" y="59690"/>
                  </a:lnTo>
                  <a:lnTo>
                    <a:pt x="727590" y="47316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477611" y="4439669"/>
            <a:ext cx="1903821" cy="5023696"/>
            <a:chOff x="0" y="0"/>
            <a:chExt cx="1423643" cy="375662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23643" cy="3756629"/>
            </a:xfrm>
            <a:custGeom>
              <a:avLst/>
              <a:gdLst/>
              <a:ahLst/>
              <a:cxnLst/>
              <a:rect l="l" t="t" r="r" b="b"/>
              <a:pathLst>
                <a:path w="1423643" h="3756629">
                  <a:moveTo>
                    <a:pt x="0" y="0"/>
                  </a:moveTo>
                  <a:lnTo>
                    <a:pt x="0" y="3756629"/>
                  </a:lnTo>
                  <a:lnTo>
                    <a:pt x="1423643" y="3756629"/>
                  </a:lnTo>
                  <a:lnTo>
                    <a:pt x="1423643" y="0"/>
                  </a:lnTo>
                  <a:lnTo>
                    <a:pt x="0" y="0"/>
                  </a:lnTo>
                  <a:close/>
                  <a:moveTo>
                    <a:pt x="1362683" y="3695669"/>
                  </a:moveTo>
                  <a:lnTo>
                    <a:pt x="59690" y="3695669"/>
                  </a:lnTo>
                  <a:lnTo>
                    <a:pt x="59690" y="59690"/>
                  </a:lnTo>
                  <a:lnTo>
                    <a:pt x="1362683" y="59690"/>
                  </a:lnTo>
                  <a:lnTo>
                    <a:pt x="1362683" y="3695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94025" y="2752555"/>
            <a:ext cx="2827623" cy="2104796"/>
            <a:chOff x="0" y="0"/>
            <a:chExt cx="2114446" cy="15739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14446" cy="1573929"/>
            </a:xfrm>
            <a:custGeom>
              <a:avLst/>
              <a:gdLst/>
              <a:ahLst/>
              <a:cxnLst/>
              <a:rect l="l" t="t" r="r" b="b"/>
              <a:pathLst>
                <a:path w="2114446" h="1573929">
                  <a:moveTo>
                    <a:pt x="0" y="0"/>
                  </a:moveTo>
                  <a:lnTo>
                    <a:pt x="0" y="1573929"/>
                  </a:lnTo>
                  <a:lnTo>
                    <a:pt x="2114446" y="1573929"/>
                  </a:lnTo>
                  <a:lnTo>
                    <a:pt x="2114446" y="0"/>
                  </a:lnTo>
                  <a:lnTo>
                    <a:pt x="0" y="0"/>
                  </a:lnTo>
                  <a:close/>
                  <a:moveTo>
                    <a:pt x="2053486" y="1512969"/>
                  </a:moveTo>
                  <a:lnTo>
                    <a:pt x="59690" y="1512969"/>
                  </a:lnTo>
                  <a:lnTo>
                    <a:pt x="59690" y="59690"/>
                  </a:lnTo>
                  <a:lnTo>
                    <a:pt x="2053486" y="59690"/>
                  </a:lnTo>
                  <a:lnTo>
                    <a:pt x="2053486" y="1512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194025" y="5319460"/>
            <a:ext cx="2827623" cy="1687114"/>
            <a:chOff x="0" y="0"/>
            <a:chExt cx="2114446" cy="12615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14446" cy="1261593"/>
            </a:xfrm>
            <a:custGeom>
              <a:avLst/>
              <a:gdLst/>
              <a:ahLst/>
              <a:cxnLst/>
              <a:rect l="l" t="t" r="r" b="b"/>
              <a:pathLst>
                <a:path w="2114446" h="1261593">
                  <a:moveTo>
                    <a:pt x="0" y="0"/>
                  </a:moveTo>
                  <a:lnTo>
                    <a:pt x="0" y="1261593"/>
                  </a:lnTo>
                  <a:lnTo>
                    <a:pt x="2114446" y="1261593"/>
                  </a:lnTo>
                  <a:lnTo>
                    <a:pt x="2114446" y="0"/>
                  </a:lnTo>
                  <a:lnTo>
                    <a:pt x="0" y="0"/>
                  </a:lnTo>
                  <a:close/>
                  <a:moveTo>
                    <a:pt x="2053486" y="1200633"/>
                  </a:moveTo>
                  <a:lnTo>
                    <a:pt x="59690" y="1200633"/>
                  </a:lnTo>
                  <a:lnTo>
                    <a:pt x="59690" y="59690"/>
                  </a:lnTo>
                  <a:lnTo>
                    <a:pt x="2053486" y="59690"/>
                  </a:lnTo>
                  <a:lnTo>
                    <a:pt x="2053486" y="12006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94025" y="7776251"/>
            <a:ext cx="2827623" cy="1687114"/>
            <a:chOff x="0" y="0"/>
            <a:chExt cx="2114446" cy="126159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14446" cy="1261593"/>
            </a:xfrm>
            <a:custGeom>
              <a:avLst/>
              <a:gdLst/>
              <a:ahLst/>
              <a:cxnLst/>
              <a:rect l="l" t="t" r="r" b="b"/>
              <a:pathLst>
                <a:path w="2114446" h="1261593">
                  <a:moveTo>
                    <a:pt x="0" y="0"/>
                  </a:moveTo>
                  <a:lnTo>
                    <a:pt x="0" y="1261593"/>
                  </a:lnTo>
                  <a:lnTo>
                    <a:pt x="2114446" y="1261593"/>
                  </a:lnTo>
                  <a:lnTo>
                    <a:pt x="2114446" y="0"/>
                  </a:lnTo>
                  <a:lnTo>
                    <a:pt x="0" y="0"/>
                  </a:lnTo>
                  <a:close/>
                  <a:moveTo>
                    <a:pt x="2053486" y="1200633"/>
                  </a:moveTo>
                  <a:lnTo>
                    <a:pt x="59690" y="1200633"/>
                  </a:lnTo>
                  <a:lnTo>
                    <a:pt x="59690" y="59690"/>
                  </a:lnTo>
                  <a:lnTo>
                    <a:pt x="2053486" y="59690"/>
                  </a:lnTo>
                  <a:lnTo>
                    <a:pt x="2053486" y="12006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796525" y="2773347"/>
            <a:ext cx="1054518" cy="6098154"/>
            <a:chOff x="0" y="0"/>
            <a:chExt cx="788550" cy="456008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88549" cy="4560089"/>
            </a:xfrm>
            <a:custGeom>
              <a:avLst/>
              <a:gdLst/>
              <a:ahLst/>
              <a:cxnLst/>
              <a:rect l="l" t="t" r="r" b="b"/>
              <a:pathLst>
                <a:path w="788549" h="4560089">
                  <a:moveTo>
                    <a:pt x="0" y="0"/>
                  </a:moveTo>
                  <a:lnTo>
                    <a:pt x="0" y="4560089"/>
                  </a:lnTo>
                  <a:lnTo>
                    <a:pt x="788549" y="4560089"/>
                  </a:lnTo>
                  <a:lnTo>
                    <a:pt x="788549" y="0"/>
                  </a:lnTo>
                  <a:lnTo>
                    <a:pt x="0" y="0"/>
                  </a:lnTo>
                  <a:close/>
                  <a:moveTo>
                    <a:pt x="727589" y="4499129"/>
                  </a:moveTo>
                  <a:lnTo>
                    <a:pt x="59690" y="4499129"/>
                  </a:lnTo>
                  <a:lnTo>
                    <a:pt x="59690" y="59690"/>
                  </a:lnTo>
                  <a:lnTo>
                    <a:pt x="727590" y="59690"/>
                  </a:lnTo>
                  <a:lnTo>
                    <a:pt x="727590" y="44991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6" name="AutoShape 16"/>
          <p:cNvSpPr/>
          <p:nvPr/>
        </p:nvSpPr>
        <p:spPr>
          <a:xfrm>
            <a:off x="2394987" y="5004720"/>
            <a:ext cx="2082624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hu-HU"/>
          </a:p>
        </p:txBody>
      </p:sp>
      <p:sp>
        <p:nvSpPr>
          <p:cNvPr id="17" name="AutoShape 17"/>
          <p:cNvSpPr/>
          <p:nvPr/>
        </p:nvSpPr>
        <p:spPr>
          <a:xfrm>
            <a:off x="2395119" y="5699697"/>
            <a:ext cx="2082492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" name="AutoShape 18"/>
          <p:cNvSpPr/>
          <p:nvPr/>
        </p:nvSpPr>
        <p:spPr>
          <a:xfrm>
            <a:off x="2392812" y="6374972"/>
            <a:ext cx="2082492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" name="AutoShape 19"/>
          <p:cNvSpPr/>
          <p:nvPr/>
        </p:nvSpPr>
        <p:spPr>
          <a:xfrm>
            <a:off x="2395119" y="7098175"/>
            <a:ext cx="2082492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hu-HU"/>
          </a:p>
        </p:txBody>
      </p:sp>
      <p:sp>
        <p:nvSpPr>
          <p:cNvPr id="22" name="AutoShape 22"/>
          <p:cNvSpPr/>
          <p:nvPr/>
        </p:nvSpPr>
        <p:spPr>
          <a:xfrm>
            <a:off x="6381431" y="6849543"/>
            <a:ext cx="1321372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hu-HU"/>
          </a:p>
        </p:txBody>
      </p:sp>
      <p:sp>
        <p:nvSpPr>
          <p:cNvPr id="23" name="AutoShape 23"/>
          <p:cNvSpPr/>
          <p:nvPr/>
        </p:nvSpPr>
        <p:spPr>
          <a:xfrm>
            <a:off x="7702803" y="6163017"/>
            <a:ext cx="1491222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hu-HU"/>
          </a:p>
        </p:txBody>
      </p:sp>
      <p:sp>
        <p:nvSpPr>
          <p:cNvPr id="24" name="AutoShape 24"/>
          <p:cNvSpPr/>
          <p:nvPr/>
        </p:nvSpPr>
        <p:spPr>
          <a:xfrm>
            <a:off x="12021649" y="3596112"/>
            <a:ext cx="3774876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hu-HU"/>
          </a:p>
        </p:txBody>
      </p:sp>
      <p:sp>
        <p:nvSpPr>
          <p:cNvPr id="25" name="AutoShape 25"/>
          <p:cNvSpPr/>
          <p:nvPr/>
        </p:nvSpPr>
        <p:spPr>
          <a:xfrm rot="-10800000">
            <a:off x="12021649" y="4525335"/>
            <a:ext cx="3774876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hu-HU"/>
          </a:p>
        </p:txBody>
      </p:sp>
      <p:sp>
        <p:nvSpPr>
          <p:cNvPr id="26" name="AutoShape 26"/>
          <p:cNvSpPr/>
          <p:nvPr/>
        </p:nvSpPr>
        <p:spPr>
          <a:xfrm>
            <a:off x="12021649" y="5742672"/>
            <a:ext cx="3774876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hu-HU"/>
          </a:p>
        </p:txBody>
      </p:sp>
      <p:sp>
        <p:nvSpPr>
          <p:cNvPr id="27" name="AutoShape 27"/>
          <p:cNvSpPr/>
          <p:nvPr/>
        </p:nvSpPr>
        <p:spPr>
          <a:xfrm rot="-10800000">
            <a:off x="12021649" y="6756243"/>
            <a:ext cx="3774876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hu-HU"/>
          </a:p>
        </p:txBody>
      </p:sp>
      <p:sp>
        <p:nvSpPr>
          <p:cNvPr id="28" name="AutoShape 28"/>
          <p:cNvSpPr/>
          <p:nvPr/>
        </p:nvSpPr>
        <p:spPr>
          <a:xfrm rot="5400000">
            <a:off x="10238256" y="7363645"/>
            <a:ext cx="782138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hu-HU"/>
          </a:p>
        </p:txBody>
      </p:sp>
      <p:sp>
        <p:nvSpPr>
          <p:cNvPr id="29" name="AutoShape 29"/>
          <p:cNvSpPr/>
          <p:nvPr/>
        </p:nvSpPr>
        <p:spPr>
          <a:xfrm>
            <a:off x="12021649" y="8287791"/>
            <a:ext cx="3774876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hu-HU"/>
          </a:p>
        </p:txBody>
      </p:sp>
      <p:sp>
        <p:nvSpPr>
          <p:cNvPr id="30" name="AutoShape 30"/>
          <p:cNvSpPr/>
          <p:nvPr/>
        </p:nvSpPr>
        <p:spPr>
          <a:xfrm rot="-5400000">
            <a:off x="7360863" y="6483199"/>
            <a:ext cx="640906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hu-HU"/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4704732" y="8008158"/>
            <a:ext cx="1449578" cy="120677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514267" y="4905574"/>
            <a:ext cx="697385" cy="794123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514267" y="3731212"/>
            <a:ext cx="697385" cy="79412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514267" y="2730237"/>
            <a:ext cx="697385" cy="794123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514267" y="5910899"/>
            <a:ext cx="697385" cy="794123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4514267" y="7398031"/>
            <a:ext cx="697385" cy="794123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 rot="-5400000">
            <a:off x="288658" y="5299386"/>
            <a:ext cx="3053630" cy="760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99"/>
              </a:lnSpc>
            </a:pPr>
            <a:r>
              <a:rPr lang="hu-HU" sz="4642" dirty="0">
                <a:solidFill>
                  <a:srgbClr val="FFFFFF"/>
                </a:solidFill>
                <a:latin typeface="Arimo Bold"/>
              </a:rPr>
              <a:t>TÁROLÓ</a:t>
            </a:r>
            <a:endParaRPr lang="en-US" sz="4642" dirty="0">
              <a:solidFill>
                <a:srgbClr val="FFFFFF"/>
              </a:solidFill>
              <a:latin typeface="Arimo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489480" y="4520686"/>
            <a:ext cx="939520" cy="327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83"/>
              </a:lnSpc>
            </a:pPr>
            <a:r>
              <a:rPr lang="hu-HU" sz="1987" dirty="0">
                <a:solidFill>
                  <a:srgbClr val="FFFFFF"/>
                </a:solidFill>
                <a:latin typeface="Arimo"/>
              </a:rPr>
              <a:t>Élesztő</a:t>
            </a:r>
            <a:endParaRPr lang="en-US" sz="1987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2489480" y="5221177"/>
            <a:ext cx="1077131" cy="327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3"/>
              </a:lnSpc>
            </a:pPr>
            <a:r>
              <a:rPr lang="hu-HU" sz="1987" dirty="0">
                <a:solidFill>
                  <a:srgbClr val="FFFFFF"/>
                </a:solidFill>
                <a:latin typeface="Arimo"/>
              </a:rPr>
              <a:t>Melasz</a:t>
            </a:r>
            <a:endParaRPr lang="en-US" sz="1987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2489480" y="5932482"/>
            <a:ext cx="1663621" cy="327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3"/>
              </a:lnSpc>
            </a:pPr>
            <a:r>
              <a:rPr lang="hu-HU" sz="1987" dirty="0">
                <a:solidFill>
                  <a:srgbClr val="FFFFFF"/>
                </a:solidFill>
                <a:latin typeface="Arimo"/>
              </a:rPr>
              <a:t>Glükóz szirup</a:t>
            </a:r>
            <a:endParaRPr lang="en-US" sz="1987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2489480" y="6657397"/>
            <a:ext cx="1788814" cy="327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83"/>
              </a:lnSpc>
            </a:pPr>
            <a:r>
              <a:rPr lang="hu-HU" sz="1987" dirty="0">
                <a:solidFill>
                  <a:srgbClr val="FFFFFF"/>
                </a:solidFill>
                <a:latin typeface="Arimo"/>
              </a:rPr>
              <a:t>Segédanyagok</a:t>
            </a:r>
            <a:endParaRPr lang="en-US" sz="1987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44" name="TextBox 44"/>
          <p:cNvSpPr txBox="1"/>
          <p:nvPr/>
        </p:nvSpPr>
        <p:spPr>
          <a:xfrm rot="-5400000">
            <a:off x="4051114" y="6098379"/>
            <a:ext cx="2671089" cy="52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6"/>
              </a:lnSpc>
            </a:pPr>
            <a:r>
              <a:rPr lang="hu-HU" sz="3218" dirty="0">
                <a:solidFill>
                  <a:srgbClr val="FFFFFF"/>
                </a:solidFill>
                <a:latin typeface="Arimo Bold"/>
              </a:rPr>
              <a:t>ERJESZTÉS</a:t>
            </a:r>
            <a:endParaRPr lang="en-US" sz="3218" dirty="0">
              <a:solidFill>
                <a:srgbClr val="FFFFFF"/>
              </a:solidFill>
              <a:latin typeface="Arimo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6477897" y="6387596"/>
            <a:ext cx="1128440" cy="37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hu-HU" sz="2301" dirty="0">
                <a:solidFill>
                  <a:srgbClr val="FFFFFF"/>
                </a:solidFill>
                <a:latin typeface="Arimo"/>
              </a:rPr>
              <a:t>Cefre</a:t>
            </a:r>
            <a:endParaRPr lang="en-US" sz="2301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7838212" y="6158043"/>
            <a:ext cx="1128440" cy="37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hu-HU" sz="2301" dirty="0">
                <a:solidFill>
                  <a:srgbClr val="FFFFFF"/>
                </a:solidFill>
                <a:latin typeface="Arimo"/>
              </a:rPr>
              <a:t>Cefre</a:t>
            </a:r>
            <a:endParaRPr lang="en-US" sz="2301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9531544" y="3498548"/>
            <a:ext cx="2257706" cy="492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1"/>
              </a:lnSpc>
            </a:pPr>
            <a:r>
              <a:rPr lang="hu-HU" sz="3022" dirty="0">
                <a:solidFill>
                  <a:srgbClr val="FFFFFF"/>
                </a:solidFill>
                <a:latin typeface="Arimo Bold"/>
              </a:rPr>
              <a:t>Víztelenítés</a:t>
            </a:r>
            <a:endParaRPr lang="en-US" sz="3022" dirty="0">
              <a:solidFill>
                <a:srgbClr val="FFFFFF"/>
              </a:solidFill>
              <a:latin typeface="Arimo Bol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9425043" y="5728498"/>
            <a:ext cx="2379438" cy="88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9"/>
              </a:lnSpc>
            </a:pPr>
            <a:r>
              <a:rPr lang="hu-HU" sz="2556" dirty="0">
                <a:solidFill>
                  <a:srgbClr val="FFFFFF"/>
                </a:solidFill>
                <a:latin typeface="Arimo Bold"/>
              </a:rPr>
              <a:t>Lepárlás és rektifikálás</a:t>
            </a:r>
            <a:endParaRPr lang="en-US" sz="2556" dirty="0">
              <a:solidFill>
                <a:srgbClr val="FFFFFF"/>
              </a:solidFill>
              <a:latin typeface="Arimo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9466363" y="8392195"/>
            <a:ext cx="2296798" cy="492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1"/>
              </a:lnSpc>
            </a:pPr>
            <a:r>
              <a:rPr lang="hu-HU" sz="3022" dirty="0">
                <a:solidFill>
                  <a:srgbClr val="FFFFFF"/>
                </a:solidFill>
                <a:latin typeface="Arimo Bold"/>
              </a:rPr>
              <a:t>Bepárlás</a:t>
            </a:r>
            <a:endParaRPr lang="en-US" sz="3022" dirty="0">
              <a:solidFill>
                <a:srgbClr val="FFFFFF"/>
              </a:solidFill>
              <a:latin typeface="Arimo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2141862" y="2960481"/>
            <a:ext cx="2252190" cy="420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6"/>
              </a:lnSpc>
            </a:pPr>
            <a:r>
              <a:rPr lang="en-US" sz="2547" dirty="0" err="1">
                <a:solidFill>
                  <a:srgbClr val="FFFFFF"/>
                </a:solidFill>
                <a:latin typeface="Arimo"/>
              </a:rPr>
              <a:t>Etanol</a:t>
            </a:r>
            <a:r>
              <a:rPr lang="en-US" sz="2547" dirty="0">
                <a:solidFill>
                  <a:srgbClr val="FFFFFF"/>
                </a:solidFill>
                <a:latin typeface="Arimo"/>
              </a:rPr>
              <a:t> 9</a:t>
            </a:r>
            <a:r>
              <a:rPr lang="hu-HU" sz="2547" dirty="0">
                <a:solidFill>
                  <a:srgbClr val="FFFFFF"/>
                </a:solidFill>
                <a:latin typeface="Arimo"/>
              </a:rPr>
              <a:t>9</a:t>
            </a:r>
            <a:r>
              <a:rPr lang="en-US" sz="2547" dirty="0">
                <a:solidFill>
                  <a:srgbClr val="FFFFFF"/>
                </a:solidFill>
                <a:latin typeface="Arimo"/>
              </a:rPr>
              <a:t>%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2180269" y="4050219"/>
            <a:ext cx="2252190" cy="420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6"/>
              </a:lnSpc>
            </a:pPr>
            <a:r>
              <a:rPr lang="en-US" sz="2547" dirty="0" err="1">
                <a:solidFill>
                  <a:srgbClr val="FFFFFF"/>
                </a:solidFill>
                <a:latin typeface="Arimo"/>
              </a:rPr>
              <a:t>Etanol</a:t>
            </a:r>
            <a:r>
              <a:rPr lang="en-US" sz="2547" dirty="0">
                <a:solidFill>
                  <a:srgbClr val="FFFFFF"/>
                </a:solidFill>
                <a:latin typeface="Arimo"/>
              </a:rPr>
              <a:t> 96%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2180269" y="5168393"/>
            <a:ext cx="2252190" cy="420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6"/>
              </a:lnSpc>
            </a:pPr>
            <a:r>
              <a:rPr lang="en-US" sz="2547" dirty="0" err="1">
                <a:solidFill>
                  <a:srgbClr val="FFFFFF"/>
                </a:solidFill>
                <a:latin typeface="Arimo"/>
              </a:rPr>
              <a:t>Etanol</a:t>
            </a:r>
            <a:r>
              <a:rPr lang="en-US" sz="2547" dirty="0">
                <a:solidFill>
                  <a:srgbClr val="FFFFFF"/>
                </a:solidFill>
                <a:latin typeface="Arimo"/>
              </a:rPr>
              <a:t> 96%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2236346" y="6167568"/>
            <a:ext cx="2196113" cy="409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7"/>
              </a:lnSpc>
            </a:pPr>
            <a:r>
              <a:rPr lang="hu-HU" sz="2484" dirty="0">
                <a:solidFill>
                  <a:srgbClr val="FFFFFF"/>
                </a:solidFill>
                <a:latin typeface="Arimo"/>
              </a:rPr>
              <a:t>Nyers alkohol</a:t>
            </a:r>
            <a:endParaRPr lang="en-US" sz="2484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2402869" y="7673308"/>
            <a:ext cx="1370911" cy="45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1"/>
              </a:lnSpc>
            </a:pPr>
            <a:r>
              <a:rPr lang="hu-HU" sz="2765" dirty="0" err="1">
                <a:solidFill>
                  <a:srgbClr val="FFFFFF"/>
                </a:solidFill>
                <a:latin typeface="Arimo"/>
              </a:rPr>
              <a:t>Vinasz</a:t>
            </a:r>
            <a:endParaRPr lang="en-US" sz="2765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55" name="TextBox 55"/>
          <p:cNvSpPr txBox="1"/>
          <p:nvPr/>
        </p:nvSpPr>
        <p:spPr>
          <a:xfrm rot="-5400000">
            <a:off x="13656371" y="5442095"/>
            <a:ext cx="5261094" cy="760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99"/>
              </a:lnSpc>
            </a:pPr>
            <a:r>
              <a:rPr lang="hu-HU" sz="4642" dirty="0">
                <a:solidFill>
                  <a:srgbClr val="FFFFFF"/>
                </a:solidFill>
                <a:latin typeface="Arimo Bold"/>
              </a:rPr>
              <a:t>Késztermék tároló</a:t>
            </a:r>
            <a:endParaRPr lang="en-US" sz="4642" dirty="0">
              <a:solidFill>
                <a:srgbClr val="FFFFFF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79907" y="4910883"/>
            <a:ext cx="2715077" cy="3431377"/>
          </a:xfrm>
          <a:custGeom>
            <a:avLst/>
            <a:gdLst/>
            <a:ahLst/>
            <a:cxnLst/>
            <a:rect l="l" t="t" r="r" b="b"/>
            <a:pathLst>
              <a:path w="2715077" h="3431377">
                <a:moveTo>
                  <a:pt x="0" y="0"/>
                </a:moveTo>
                <a:lnTo>
                  <a:pt x="2715077" y="0"/>
                </a:lnTo>
                <a:lnTo>
                  <a:pt x="2715077" y="3431377"/>
                </a:lnTo>
                <a:lnTo>
                  <a:pt x="0" y="3431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TextBox 3"/>
          <p:cNvSpPr txBox="1"/>
          <p:nvPr/>
        </p:nvSpPr>
        <p:spPr>
          <a:xfrm>
            <a:off x="440536" y="2082588"/>
            <a:ext cx="7844704" cy="543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31"/>
              </a:lnSpc>
            </a:pPr>
            <a:r>
              <a:rPr lang="en-US" sz="33165" dirty="0">
                <a:solidFill>
                  <a:schemeClr val="bg1"/>
                </a:solidFill>
                <a:latin typeface="Arimo Bold"/>
              </a:rPr>
              <a:t>50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0536" y="347231"/>
            <a:ext cx="9389264" cy="1076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06"/>
              </a:lnSpc>
            </a:pPr>
            <a:r>
              <a:rPr lang="en-US" sz="6576" b="1" dirty="0">
                <a:solidFill>
                  <a:schemeClr val="bg1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GYÁRTÁSI KAPACITÁS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0514" y="7518768"/>
            <a:ext cx="6719416" cy="956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85"/>
              </a:lnSpc>
            </a:pPr>
            <a:r>
              <a:rPr lang="en-US" sz="4800" dirty="0" err="1">
                <a:solidFill>
                  <a:schemeClr val="bg1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millió</a:t>
            </a:r>
            <a:r>
              <a:rPr lang="en-US" sz="4800" dirty="0">
                <a:solidFill>
                  <a:schemeClr val="bg1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liter </a:t>
            </a:r>
            <a:r>
              <a:rPr lang="en-US" sz="4800" dirty="0" err="1">
                <a:solidFill>
                  <a:schemeClr val="bg1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finomszesz</a:t>
            </a:r>
            <a:endParaRPr lang="en-US" sz="4800" dirty="0">
              <a:solidFill>
                <a:schemeClr val="bg1"/>
              </a:solidFill>
              <a:latin typeface="Arimo Bold" panose="020B0604020202020204" charset="0"/>
              <a:ea typeface="Arimo Bold" panose="020B0604020202020204" charset="0"/>
              <a:cs typeface="Arimo Bold" panose="020B060402020202020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88160" y="2082588"/>
            <a:ext cx="7844704" cy="543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31"/>
              </a:lnSpc>
            </a:pPr>
            <a:r>
              <a:rPr lang="en-US" sz="33165" dirty="0">
                <a:solidFill>
                  <a:schemeClr val="bg1"/>
                </a:solidFill>
                <a:latin typeface="Arimo Bold"/>
              </a:rPr>
              <a:t>55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15600" y="7497212"/>
            <a:ext cx="6719416" cy="2002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85"/>
              </a:lnSpc>
            </a:pPr>
            <a:r>
              <a:rPr lang="en-US" sz="4800" dirty="0" err="1">
                <a:solidFill>
                  <a:schemeClr val="bg1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millió</a:t>
            </a:r>
            <a:r>
              <a:rPr lang="en-US" sz="4800" dirty="0">
                <a:solidFill>
                  <a:schemeClr val="bg1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literes</a:t>
            </a:r>
            <a:r>
              <a:rPr lang="en-US" sz="4800" dirty="0">
                <a:solidFill>
                  <a:schemeClr val="bg1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alkohol</a:t>
            </a:r>
            <a:r>
              <a:rPr lang="hu-HU" sz="4800" dirty="0">
                <a:solidFill>
                  <a:schemeClr val="bg1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víztelenítő</a:t>
            </a:r>
            <a:r>
              <a:rPr lang="en-US" sz="4800" dirty="0">
                <a:solidFill>
                  <a:schemeClr val="bg1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kapacitás</a:t>
            </a:r>
            <a:endParaRPr lang="en-US" sz="4800" dirty="0">
              <a:solidFill>
                <a:schemeClr val="bg1"/>
              </a:solidFill>
              <a:latin typeface="Arimo Bold" panose="020B0604020202020204" charset="0"/>
              <a:ea typeface="Arimo Bold" panose="020B0604020202020204" charset="0"/>
              <a:cs typeface="Arimo Bold" panose="020B060402020202020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0536" y="1489699"/>
            <a:ext cx="2196075" cy="65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4"/>
              </a:lnSpc>
            </a:pPr>
            <a:r>
              <a:rPr lang="en-US" sz="4031" dirty="0">
                <a:solidFill>
                  <a:schemeClr val="bg1"/>
                </a:solidFill>
                <a:latin typeface="Arimo Bold"/>
              </a:rPr>
              <a:t>ÉVENTE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DE4DDFD-02A9-8110-0336-289328465A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457" t="17211" r="22142" b="8154"/>
          <a:stretch>
            <a:fillRect/>
          </a:stretch>
        </p:blipFill>
        <p:spPr>
          <a:xfrm>
            <a:off x="15844166" y="317391"/>
            <a:ext cx="2013754" cy="19900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457" t="17211" r="22142" b="8154"/>
          <a:stretch>
            <a:fillRect/>
          </a:stretch>
        </p:blipFill>
        <p:spPr>
          <a:xfrm>
            <a:off x="15844166" y="317391"/>
            <a:ext cx="2013754" cy="1990063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277600" y="5137245"/>
            <a:ext cx="3742457" cy="3742442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06" r="-24906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10120" y="685827"/>
            <a:ext cx="6657479" cy="1041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87"/>
              </a:lnSpc>
            </a:pPr>
            <a:r>
              <a:rPr lang="hu-HU" sz="6347" dirty="0">
                <a:solidFill>
                  <a:srgbClr val="FFFFFF"/>
                </a:solidFill>
                <a:latin typeface="Arimo Bold"/>
              </a:rPr>
              <a:t>LABORATÓRIUM</a:t>
            </a:r>
            <a:endParaRPr lang="en-US" sz="6347" dirty="0">
              <a:solidFill>
                <a:srgbClr val="FFFFFF"/>
              </a:solidFill>
              <a:latin typeface="Arim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0120" y="2221728"/>
            <a:ext cx="10772279" cy="1644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41"/>
              </a:lnSpc>
            </a:pPr>
            <a:r>
              <a:rPr lang="hu-HU" sz="3172" dirty="0">
                <a:solidFill>
                  <a:srgbClr val="FFFFFF"/>
                </a:solidFill>
                <a:latin typeface="Arimo Bold"/>
              </a:rPr>
              <a:t>Saját laboratóriumunkban olyan eszközökkel, mérőkkel dolgozunk, amelyek megfelelnek a gyógyszer- vegyipar szabványainak, minőségi kritériumainak. </a:t>
            </a:r>
            <a:endParaRPr lang="en-US" sz="3172" dirty="0">
              <a:solidFill>
                <a:srgbClr val="FFFFFF"/>
              </a:solidFill>
              <a:latin typeface="Arimo Bold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3046565" y="5244575"/>
            <a:ext cx="3527797" cy="3527783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39486" b="-10466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083403" y="5137245"/>
            <a:ext cx="3742457" cy="3742442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3446" r="-26365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457" t="17211" r="22142" b="8154"/>
          <a:stretch>
            <a:fillRect/>
          </a:stretch>
        </p:blipFill>
        <p:spPr>
          <a:xfrm>
            <a:off x="15844166" y="317391"/>
            <a:ext cx="2013754" cy="19900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2336" y="2643534"/>
            <a:ext cx="4290598" cy="58995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10121" y="685827"/>
            <a:ext cx="7038479" cy="1041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87"/>
              </a:lnSpc>
            </a:pPr>
            <a:r>
              <a:rPr lang="hu-HU" sz="6347" dirty="0">
                <a:solidFill>
                  <a:srgbClr val="FFFFFF"/>
                </a:solidFill>
                <a:latin typeface="Arimo Bold"/>
              </a:rPr>
              <a:t>TANÚSÍTVÁNYOK</a:t>
            </a:r>
            <a:endParaRPr lang="en-US" sz="6347" dirty="0">
              <a:solidFill>
                <a:srgbClr val="FFFFFF"/>
              </a:solidFill>
              <a:latin typeface="Arimo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2832" r="2832"/>
          <a:stretch>
            <a:fillRect/>
          </a:stretch>
        </p:blipFill>
        <p:spPr>
          <a:xfrm>
            <a:off x="6755802" y="3634264"/>
            <a:ext cx="4290598" cy="58995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t="73" b="73"/>
          <a:stretch>
            <a:fillRect/>
          </a:stretch>
        </p:blipFill>
        <p:spPr>
          <a:xfrm>
            <a:off x="12268200" y="2643534"/>
            <a:ext cx="4290598" cy="58995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266</Words>
  <Application>Microsoft Office PowerPoint</Application>
  <PresentationFormat>Egyéni</PresentationFormat>
  <Paragraphs>104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5" baseType="lpstr">
      <vt:lpstr>Arial</vt:lpstr>
      <vt:lpstr>Aileron Regular</vt:lpstr>
      <vt:lpstr>Arimo Bold</vt:lpstr>
      <vt:lpstr>Public Sans</vt:lpstr>
      <vt:lpstr>Arimo</vt:lpstr>
      <vt:lpstr>Decalotype Bold</vt:lpstr>
      <vt:lpstr>Amiko Bold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GYŐR DISTILLERY &amp; REFINERY CO. INTRODUCTION</dc:title>
  <dc:creator>Jakab Ádám Gábor</dc:creator>
  <cp:lastModifiedBy>ni</cp:lastModifiedBy>
  <cp:revision>26</cp:revision>
  <dcterms:created xsi:type="dcterms:W3CDTF">2006-08-16T00:00:00Z</dcterms:created>
  <dcterms:modified xsi:type="dcterms:W3CDTF">2023-09-28T05:52:26Z</dcterms:modified>
  <dc:identifier>DAEybtvZ6yQ</dc:identifier>
</cp:coreProperties>
</file>